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3">
  <p:sldMasterIdLst>
    <p:sldMasterId id="2147483648" r:id="rId1"/>
  </p:sldMasterIdLst>
  <p:notesMasterIdLst>
    <p:notesMasterId r:id="rId8"/>
  </p:notesMasterIdLst>
  <p:sldIdLst>
    <p:sldId id="390" r:id="rId2"/>
    <p:sldId id="391" r:id="rId3"/>
    <p:sldId id="392" r:id="rId4"/>
    <p:sldId id="393" r:id="rId5"/>
    <p:sldId id="394" r:id="rId6"/>
    <p:sldId id="395" r:id="rId7"/>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828" autoAdjust="0"/>
    <p:restoredTop sz="94660"/>
  </p:normalViewPr>
  <p:slideViewPr>
    <p:cSldViewPr>
      <p:cViewPr varScale="1">
        <p:scale>
          <a:sx n="75" d="100"/>
          <a:sy n="75" d="100"/>
        </p:scale>
        <p:origin x="43" y="53"/>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10.jpeg>
</file>

<file path=ppt/media/image11.jpeg>
</file>

<file path=ppt/media/image12.jpeg>
</file>

<file path=ppt/media/image13.png>
</file>

<file path=ppt/media/image14.jpeg>
</file>

<file path=ppt/media/image15.png>
</file>

<file path=ppt/media/image16.png>
</file>

<file path=ppt/media/image17.jpeg>
</file>

<file path=ppt/media/image18.jpeg>
</file>

<file path=ppt/media/image19.jpeg>
</file>

<file path=ppt/media/image2.jpeg>
</file>

<file path=ppt/media/image20.png>
</file>

<file path=ppt/media/image21.png>
</file>

<file path=ppt/media/image3.gif>
</file>

<file path=ppt/media/image4.jpe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CA"/>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4EB26B05-8AC1-4E0B-A3B8-236B9C8A91A0}" type="datetimeFigureOut">
              <a:rPr lang="en-CA" smtClean="0"/>
              <a:t>24/03/2018</a:t>
            </a:fld>
            <a:endParaRPr lang="en-CA"/>
          </a:p>
        </p:txBody>
      </p:sp>
      <p:sp>
        <p:nvSpPr>
          <p:cNvPr id="4" name="Slide Image Placeholder 3"/>
          <p:cNvSpPr>
            <a:spLocks noGrp="1" noRot="1" noChangeAspect="1"/>
          </p:cNvSpPr>
          <p:nvPr>
            <p:ph type="sldImg" idx="2"/>
          </p:nvPr>
        </p:nvSpPr>
        <p:spPr>
          <a:xfrm>
            <a:off x="1497013" y="1200150"/>
            <a:ext cx="4321175" cy="3240088"/>
          </a:xfrm>
          <a:prstGeom prst="rect">
            <a:avLst/>
          </a:prstGeom>
          <a:noFill/>
          <a:ln w="12700">
            <a:solidFill>
              <a:prstClr val="black"/>
            </a:solidFill>
          </a:ln>
        </p:spPr>
        <p:txBody>
          <a:bodyPr vert="horz" lIns="96661" tIns="48331" rIns="96661" bIns="48331" rtlCol="0" anchor="ctr"/>
          <a:lstStyle/>
          <a:p>
            <a:endParaRPr lang="en-CA"/>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CA"/>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170F4B42-2F75-4BBF-889F-4C6D6FF57056}" type="slidenum">
              <a:rPr lang="en-CA" smtClean="0"/>
              <a:t>‹#›</a:t>
            </a:fld>
            <a:endParaRPr lang="en-CA"/>
          </a:p>
        </p:txBody>
      </p:sp>
    </p:spTree>
    <p:extLst>
      <p:ext uri="{BB962C8B-B14F-4D97-AF65-F5344CB8AC3E}">
        <p14:creationId xmlns:p14="http://schemas.microsoft.com/office/powerpoint/2010/main" val="22885313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411480" eaLnBrk="1" fontAlgn="auto" hangingPunct="1">
              <a:spcAft>
                <a:spcPts val="0"/>
              </a:spcAft>
              <a:buFont typeface="+mj-lt"/>
              <a:buAutoNum type="romanLcPeriod"/>
              <a:defRPr/>
            </a:pPr>
            <a:r>
              <a:rPr lang="en-US" sz="2600" dirty="0" smtClean="0"/>
              <a:t>Pancreas:</a:t>
            </a:r>
            <a:r>
              <a:rPr lang="en-US" sz="2600" baseline="0" dirty="0" smtClean="0"/>
              <a:t> </a:t>
            </a:r>
            <a:r>
              <a:rPr lang="en-US" sz="2200" dirty="0" smtClean="0">
                <a:solidFill>
                  <a:srgbClr val="FF0000"/>
                </a:solidFill>
              </a:rPr>
              <a:t>Regulates blood glucose level</a:t>
            </a:r>
          </a:p>
          <a:p>
            <a:pPr marL="0" indent="-411480" eaLnBrk="1" fontAlgn="auto" hangingPunct="1">
              <a:spcAft>
                <a:spcPts val="0"/>
              </a:spcAft>
              <a:buFont typeface="+mj-lt"/>
              <a:buAutoNum type="romanLcPeriod"/>
              <a:defRPr/>
            </a:pPr>
            <a:r>
              <a:rPr lang="en-US" sz="2400" dirty="0" smtClean="0"/>
              <a:t>Adrenaline:</a:t>
            </a:r>
            <a:r>
              <a:rPr lang="en-US" sz="2400" baseline="0" dirty="0" smtClean="0"/>
              <a:t> </a:t>
            </a:r>
            <a:r>
              <a:rPr lang="en-US" sz="2200" dirty="0" smtClean="0">
                <a:solidFill>
                  <a:srgbClr val="FF0000"/>
                </a:solidFill>
              </a:rPr>
              <a:t>Automatically generated to increase the heart rate and oxygen in times of flight</a:t>
            </a:r>
          </a:p>
          <a:p>
            <a:pPr marL="0" indent="-411480" eaLnBrk="1" fontAlgn="auto" hangingPunct="1">
              <a:spcAft>
                <a:spcPts val="0"/>
              </a:spcAft>
              <a:buFont typeface="+mj-lt"/>
              <a:buAutoNum type="romanLcPeriod"/>
              <a:defRPr/>
            </a:pPr>
            <a:r>
              <a:rPr lang="en-US" sz="2400" dirty="0" smtClean="0"/>
              <a:t>Eye:</a:t>
            </a:r>
            <a:r>
              <a:rPr lang="en-US" sz="2400" baseline="0" dirty="0" smtClean="0"/>
              <a:t> </a:t>
            </a:r>
            <a:r>
              <a:rPr lang="en-US" sz="2200" dirty="0" smtClean="0">
                <a:solidFill>
                  <a:srgbClr val="FF0000"/>
                </a:solidFill>
              </a:rPr>
              <a:t>Follow moving object</a:t>
            </a:r>
          </a:p>
          <a:p>
            <a:pPr marL="0" indent="-411480" eaLnBrk="1" fontAlgn="auto" hangingPunct="1">
              <a:spcAft>
                <a:spcPts val="0"/>
              </a:spcAft>
              <a:buFont typeface="+mj-lt"/>
              <a:buAutoNum type="romanLcPeriod"/>
              <a:defRPr/>
            </a:pPr>
            <a:r>
              <a:rPr lang="en-US" sz="2200" dirty="0" smtClean="0"/>
              <a:t>Hand</a:t>
            </a:r>
            <a:r>
              <a:rPr lang="en-US" sz="2200" baseline="0" dirty="0" smtClean="0"/>
              <a:t>: </a:t>
            </a:r>
            <a:r>
              <a:rPr lang="en-US" sz="2200" dirty="0" smtClean="0">
                <a:solidFill>
                  <a:srgbClr val="FF0000"/>
                </a:solidFill>
              </a:rPr>
              <a:t>Pick up an object and place it at a predetermined location</a:t>
            </a:r>
          </a:p>
          <a:p>
            <a:pPr marL="0" indent="-411480" eaLnBrk="1" fontAlgn="auto" hangingPunct="1">
              <a:spcAft>
                <a:spcPts val="0"/>
              </a:spcAft>
              <a:buFont typeface="+mj-lt"/>
              <a:buAutoNum type="romanLcPeriod"/>
              <a:defRPr/>
            </a:pPr>
            <a:r>
              <a:rPr lang="en-US" sz="2400" dirty="0" smtClean="0"/>
              <a:t>Temperature:</a:t>
            </a:r>
            <a:r>
              <a:rPr lang="en-US" sz="2400" baseline="0" dirty="0" smtClean="0"/>
              <a:t> </a:t>
            </a:r>
            <a:r>
              <a:rPr lang="en-US" sz="2200" dirty="0" smtClean="0">
                <a:solidFill>
                  <a:srgbClr val="FF0000"/>
                </a:solidFill>
              </a:rPr>
              <a:t>Regulated temperature of 36°C to 37°C</a:t>
            </a:r>
          </a:p>
          <a:p>
            <a:endParaRPr lang="en-CA" dirty="0"/>
          </a:p>
        </p:txBody>
      </p:sp>
      <p:sp>
        <p:nvSpPr>
          <p:cNvPr id="4" name="Slide Number Placeholder 3"/>
          <p:cNvSpPr>
            <a:spLocks noGrp="1"/>
          </p:cNvSpPr>
          <p:nvPr>
            <p:ph type="sldNum" sz="quarter" idx="10"/>
          </p:nvPr>
        </p:nvSpPr>
        <p:spPr/>
        <p:txBody>
          <a:bodyPr/>
          <a:lstStyle/>
          <a:p>
            <a:fld id="{2DD9BE6D-7A4E-48D8-8581-2FC97E177619}" type="slidenum">
              <a:rPr lang="en-CA" smtClean="0"/>
              <a:t>1</a:t>
            </a:fld>
            <a:endParaRPr lang="en-CA"/>
          </a:p>
        </p:txBody>
      </p:sp>
    </p:spTree>
    <p:extLst>
      <p:ext uri="{BB962C8B-B14F-4D97-AF65-F5344CB8AC3E}">
        <p14:creationId xmlns:p14="http://schemas.microsoft.com/office/powerpoint/2010/main" val="789397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2DD9BE6D-7A4E-48D8-8581-2FC97E177619}" type="slidenum">
              <a:rPr lang="en-CA" smtClean="0"/>
              <a:t>3</a:t>
            </a:fld>
            <a:endParaRPr lang="en-CA"/>
          </a:p>
        </p:txBody>
      </p:sp>
    </p:spTree>
    <p:extLst>
      <p:ext uri="{BB962C8B-B14F-4D97-AF65-F5344CB8AC3E}">
        <p14:creationId xmlns:p14="http://schemas.microsoft.com/office/powerpoint/2010/main" val="28226624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2DD9BE6D-7A4E-48D8-8581-2FC97E177619}" type="slidenum">
              <a:rPr lang="en-CA" smtClean="0"/>
              <a:t>4</a:t>
            </a:fld>
            <a:endParaRPr lang="en-CA"/>
          </a:p>
        </p:txBody>
      </p:sp>
    </p:spTree>
    <p:extLst>
      <p:ext uri="{BB962C8B-B14F-4D97-AF65-F5344CB8AC3E}">
        <p14:creationId xmlns:p14="http://schemas.microsoft.com/office/powerpoint/2010/main" val="38999534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2DD9BE6D-7A4E-48D8-8581-2FC97E177619}" type="slidenum">
              <a:rPr lang="en-CA" smtClean="0"/>
              <a:t>5</a:t>
            </a:fld>
            <a:endParaRPr lang="en-CA"/>
          </a:p>
        </p:txBody>
      </p:sp>
    </p:spTree>
    <p:extLst>
      <p:ext uri="{BB962C8B-B14F-4D97-AF65-F5344CB8AC3E}">
        <p14:creationId xmlns:p14="http://schemas.microsoft.com/office/powerpoint/2010/main" val="28161886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 Each ECU has several jobs: controlling the engine or transmission, rolling up windows, unlocking doors, and the like. These computers have sensors and switches wired in to detect variables such as temperature, pressure, voltage, acceleration at different angles, braking, yaw and roll of the vehicle, steering angle, and many other signals. When an ECU needs a signal from a sensor connected to an ECU elsewhere in the car, that's where CAN comes in.</a:t>
            </a:r>
            <a:endParaRPr lang="en-CA" dirty="0"/>
          </a:p>
        </p:txBody>
      </p:sp>
      <p:sp>
        <p:nvSpPr>
          <p:cNvPr id="4" name="Slide Number Placeholder 3"/>
          <p:cNvSpPr>
            <a:spLocks noGrp="1"/>
          </p:cNvSpPr>
          <p:nvPr>
            <p:ph type="sldNum" sz="quarter" idx="10"/>
          </p:nvPr>
        </p:nvSpPr>
        <p:spPr/>
        <p:txBody>
          <a:bodyPr/>
          <a:lstStyle/>
          <a:p>
            <a:fld id="{2DD9BE6D-7A4E-48D8-8581-2FC97E177619}" type="slidenum">
              <a:rPr lang="en-CA" smtClean="0"/>
              <a:t>6</a:t>
            </a:fld>
            <a:endParaRPr lang="en-CA"/>
          </a:p>
        </p:txBody>
      </p:sp>
    </p:spTree>
    <p:extLst>
      <p:ext uri="{BB962C8B-B14F-4D97-AF65-F5344CB8AC3E}">
        <p14:creationId xmlns:p14="http://schemas.microsoft.com/office/powerpoint/2010/main" val="8353175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7F5A5AA-69D5-4933-A4C2-31B04EBDF0FE}" type="datetime1">
              <a:rPr lang="en-US" smtClean="0"/>
              <a:t>3/24/2018</a:t>
            </a:fld>
            <a:endParaRPr lang="en-US"/>
          </a:p>
        </p:txBody>
      </p:sp>
      <p:sp>
        <p:nvSpPr>
          <p:cNvPr id="5" name="Footer Placeholder 4"/>
          <p:cNvSpPr>
            <a:spLocks noGrp="1"/>
          </p:cNvSpPr>
          <p:nvPr>
            <p:ph type="ftr" sz="quarter" idx="11"/>
          </p:nvPr>
        </p:nvSpPr>
        <p:spPr/>
        <p:txBody>
          <a:bodyPr/>
          <a:lstStyle/>
          <a:p>
            <a:r>
              <a:rPr lang="en-CA" smtClean="0"/>
              <a:t>Control of Electric Vehicles</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D3398E5-BC60-4CD4-9104-1F07995282A6}" type="datetime1">
              <a:rPr lang="en-US" smtClean="0"/>
              <a:t>3/24/2018</a:t>
            </a:fld>
            <a:endParaRPr lang="en-US"/>
          </a:p>
        </p:txBody>
      </p:sp>
      <p:sp>
        <p:nvSpPr>
          <p:cNvPr id="5" name="Footer Placeholder 4"/>
          <p:cNvSpPr>
            <a:spLocks noGrp="1"/>
          </p:cNvSpPr>
          <p:nvPr>
            <p:ph type="ftr" sz="quarter" idx="11"/>
          </p:nvPr>
        </p:nvSpPr>
        <p:spPr/>
        <p:txBody>
          <a:bodyPr/>
          <a:lstStyle/>
          <a:p>
            <a:r>
              <a:rPr lang="en-CA" smtClean="0"/>
              <a:t>Control of Electric Vehicles</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ED436BF-9F11-40A1-9525-9D44733D4299}" type="datetime1">
              <a:rPr lang="en-US" smtClean="0"/>
              <a:t>3/24/2018</a:t>
            </a:fld>
            <a:endParaRPr lang="en-US"/>
          </a:p>
        </p:txBody>
      </p:sp>
      <p:sp>
        <p:nvSpPr>
          <p:cNvPr id="5" name="Footer Placeholder 4"/>
          <p:cNvSpPr>
            <a:spLocks noGrp="1"/>
          </p:cNvSpPr>
          <p:nvPr>
            <p:ph type="ftr" sz="quarter" idx="11"/>
          </p:nvPr>
        </p:nvSpPr>
        <p:spPr/>
        <p:txBody>
          <a:bodyPr/>
          <a:lstStyle/>
          <a:p>
            <a:r>
              <a:rPr lang="en-CA" smtClean="0"/>
              <a:t>Control of Electric Vehicles</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835826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EA19B2C-F822-4B41-BDDD-C06B398C8A0D}" type="datetime1">
              <a:rPr lang="en-US" smtClean="0"/>
              <a:t>3/24/2018</a:t>
            </a:fld>
            <a:endParaRPr lang="en-US"/>
          </a:p>
        </p:txBody>
      </p:sp>
      <p:sp>
        <p:nvSpPr>
          <p:cNvPr id="5" name="Footer Placeholder 4"/>
          <p:cNvSpPr>
            <a:spLocks noGrp="1"/>
          </p:cNvSpPr>
          <p:nvPr>
            <p:ph type="ftr" sz="quarter" idx="11"/>
          </p:nvPr>
        </p:nvSpPr>
        <p:spPr/>
        <p:txBody>
          <a:bodyPr/>
          <a:lstStyle/>
          <a:p>
            <a:r>
              <a:rPr lang="en-CA" smtClean="0"/>
              <a:t>Control of Electric Vehicles</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C3A7D8-BC2E-4C3C-AD3E-1EC25EC7A93D}" type="datetime1">
              <a:rPr lang="en-US" smtClean="0"/>
              <a:t>3/24/2018</a:t>
            </a:fld>
            <a:endParaRPr lang="en-US"/>
          </a:p>
        </p:txBody>
      </p:sp>
      <p:sp>
        <p:nvSpPr>
          <p:cNvPr id="5" name="Footer Placeholder 4"/>
          <p:cNvSpPr>
            <a:spLocks noGrp="1"/>
          </p:cNvSpPr>
          <p:nvPr>
            <p:ph type="ftr" sz="quarter" idx="11"/>
          </p:nvPr>
        </p:nvSpPr>
        <p:spPr/>
        <p:txBody>
          <a:bodyPr/>
          <a:lstStyle/>
          <a:p>
            <a:r>
              <a:rPr lang="en-CA" smtClean="0"/>
              <a:t>Control of Electric Vehicles</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DA5FBF4-B0A3-4B72-AC23-4A5CD24F3750}" type="datetime1">
              <a:rPr lang="en-US" smtClean="0"/>
              <a:t>3/24/2018</a:t>
            </a:fld>
            <a:endParaRPr lang="en-US"/>
          </a:p>
        </p:txBody>
      </p:sp>
      <p:sp>
        <p:nvSpPr>
          <p:cNvPr id="6" name="Footer Placeholder 5"/>
          <p:cNvSpPr>
            <a:spLocks noGrp="1"/>
          </p:cNvSpPr>
          <p:nvPr>
            <p:ph type="ftr" sz="quarter" idx="11"/>
          </p:nvPr>
        </p:nvSpPr>
        <p:spPr/>
        <p:txBody>
          <a:bodyPr/>
          <a:lstStyle/>
          <a:p>
            <a:r>
              <a:rPr lang="en-CA" smtClean="0"/>
              <a:t>Control of Electric Vehicles</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C95F765-66F6-4919-A445-096E89A7BAAB}" type="datetime1">
              <a:rPr lang="en-US" smtClean="0"/>
              <a:t>3/24/2018</a:t>
            </a:fld>
            <a:endParaRPr lang="en-US"/>
          </a:p>
        </p:txBody>
      </p:sp>
      <p:sp>
        <p:nvSpPr>
          <p:cNvPr id="8" name="Footer Placeholder 7"/>
          <p:cNvSpPr>
            <a:spLocks noGrp="1"/>
          </p:cNvSpPr>
          <p:nvPr>
            <p:ph type="ftr" sz="quarter" idx="11"/>
          </p:nvPr>
        </p:nvSpPr>
        <p:spPr/>
        <p:txBody>
          <a:bodyPr/>
          <a:lstStyle/>
          <a:p>
            <a:r>
              <a:rPr lang="en-CA" smtClean="0"/>
              <a:t>Control of Electric Vehicles</a:t>
            </a:r>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41A1BFB-0BCA-43B7-BD7B-39CEB48F2525}" type="datetime1">
              <a:rPr lang="en-US" smtClean="0"/>
              <a:t>3/24/2018</a:t>
            </a:fld>
            <a:endParaRPr lang="en-US"/>
          </a:p>
        </p:txBody>
      </p:sp>
      <p:sp>
        <p:nvSpPr>
          <p:cNvPr id="4" name="Footer Placeholder 3"/>
          <p:cNvSpPr>
            <a:spLocks noGrp="1"/>
          </p:cNvSpPr>
          <p:nvPr>
            <p:ph type="ftr" sz="quarter" idx="11"/>
          </p:nvPr>
        </p:nvSpPr>
        <p:spPr/>
        <p:txBody>
          <a:bodyPr/>
          <a:lstStyle/>
          <a:p>
            <a:r>
              <a:rPr lang="en-CA" smtClean="0"/>
              <a:t>Control of Electric Vehicles</a:t>
            </a:r>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9343F5-0288-47DD-B910-BC1133EE387E}" type="datetime1">
              <a:rPr lang="en-US" smtClean="0"/>
              <a:t>3/24/2018</a:t>
            </a:fld>
            <a:endParaRPr lang="en-US"/>
          </a:p>
        </p:txBody>
      </p:sp>
      <p:sp>
        <p:nvSpPr>
          <p:cNvPr id="3" name="Footer Placeholder 2"/>
          <p:cNvSpPr>
            <a:spLocks noGrp="1"/>
          </p:cNvSpPr>
          <p:nvPr>
            <p:ph type="ftr" sz="quarter" idx="11"/>
          </p:nvPr>
        </p:nvSpPr>
        <p:spPr/>
        <p:txBody>
          <a:bodyPr/>
          <a:lstStyle/>
          <a:p>
            <a:r>
              <a:rPr lang="en-CA" smtClean="0"/>
              <a:t>Control of Electric Vehicles</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257B485-DB6D-4EC3-86C8-B75072A9223B}" type="datetime1">
              <a:rPr lang="en-US" smtClean="0"/>
              <a:t>3/24/2018</a:t>
            </a:fld>
            <a:endParaRPr lang="en-US"/>
          </a:p>
        </p:txBody>
      </p:sp>
      <p:sp>
        <p:nvSpPr>
          <p:cNvPr id="6" name="Footer Placeholder 5"/>
          <p:cNvSpPr>
            <a:spLocks noGrp="1"/>
          </p:cNvSpPr>
          <p:nvPr>
            <p:ph type="ftr" sz="quarter" idx="11"/>
          </p:nvPr>
        </p:nvSpPr>
        <p:spPr/>
        <p:txBody>
          <a:bodyPr/>
          <a:lstStyle/>
          <a:p>
            <a:r>
              <a:rPr lang="en-CA" smtClean="0"/>
              <a:t>Control of Electric Vehicles</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97407D9-D71E-483A-93A9-094E0F2BD74E}" type="datetime1">
              <a:rPr lang="en-US" smtClean="0"/>
              <a:t>3/24/2018</a:t>
            </a:fld>
            <a:endParaRPr lang="en-US"/>
          </a:p>
        </p:txBody>
      </p:sp>
      <p:sp>
        <p:nvSpPr>
          <p:cNvPr id="6" name="Footer Placeholder 5"/>
          <p:cNvSpPr>
            <a:spLocks noGrp="1"/>
          </p:cNvSpPr>
          <p:nvPr>
            <p:ph type="ftr" sz="quarter" idx="11"/>
          </p:nvPr>
        </p:nvSpPr>
        <p:spPr/>
        <p:txBody>
          <a:bodyPr/>
          <a:lstStyle/>
          <a:p>
            <a:r>
              <a:rPr lang="en-CA" smtClean="0"/>
              <a:t>Control of Electric Vehicles</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F486B8-69E9-40D6-90A8-99105F74591D}" type="datetime1">
              <a:rPr lang="en-US" smtClean="0"/>
              <a:t>3/24/2018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CA" smtClean="0"/>
              <a:t>Control of Electric Vehicles</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2" r:id="rId12"/>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image" Target="../media/image3.gif"/><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7" Type="http://schemas.openxmlformats.org/officeDocument/2006/relationships/image" Target="../media/image11.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9.png"/><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7" Type="http://schemas.openxmlformats.org/officeDocument/2006/relationships/image" Target="../media/image14.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jpe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jpe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45028" y="1956407"/>
            <a:ext cx="7056981" cy="3394472"/>
          </a:xfrm>
        </p:spPr>
        <p:txBody>
          <a:bodyPr>
            <a:normAutofit/>
          </a:bodyPr>
          <a:lstStyle/>
          <a:p>
            <a:r>
              <a:rPr lang="en-US" altLang="en-US" sz="1350" b="1" dirty="0"/>
              <a:t>Control</a:t>
            </a:r>
            <a:r>
              <a:rPr lang="en-US" altLang="en-US" sz="1350" dirty="0"/>
              <a:t> is the process of causing a </a:t>
            </a:r>
            <a:r>
              <a:rPr lang="en-US" altLang="en-US" sz="1350" b="1" dirty="0"/>
              <a:t>variable </a:t>
            </a:r>
            <a:r>
              <a:rPr lang="en-US" altLang="en-US" sz="1350" dirty="0"/>
              <a:t>to behave to some </a:t>
            </a:r>
            <a:r>
              <a:rPr lang="en-US" altLang="en-US" sz="1350" b="1" dirty="0"/>
              <a:t>desired </a:t>
            </a:r>
            <a:r>
              <a:rPr lang="en-US" altLang="en-US" sz="1350" dirty="0"/>
              <a:t>way over time.</a:t>
            </a:r>
          </a:p>
          <a:p>
            <a:r>
              <a:rPr lang="en-CA" altLang="en-US" sz="1350" dirty="0"/>
              <a:t>Control variable example: temperature, altitude, speed, concentration</a:t>
            </a:r>
            <a:endParaRPr lang="en-CA" sz="1350" dirty="0"/>
          </a:p>
        </p:txBody>
      </p:sp>
      <p:sp>
        <p:nvSpPr>
          <p:cNvPr id="8" name="Slide Number Placeholder 7"/>
          <p:cNvSpPr>
            <a:spLocks noGrp="1"/>
          </p:cNvSpPr>
          <p:nvPr>
            <p:ph type="sldNum" sz="quarter" idx="12"/>
          </p:nvPr>
        </p:nvSpPr>
        <p:spPr/>
        <p:txBody>
          <a:bodyPr/>
          <a:lstStyle/>
          <a:p>
            <a:fld id="{B6F15528-21DE-4FAA-801E-634DDDAF4B2B}" type="slidenum">
              <a:rPr lang="en-US" smtClean="0">
                <a:solidFill>
                  <a:prstClr val="black">
                    <a:tint val="75000"/>
                  </a:prstClr>
                </a:solidFill>
              </a:rPr>
              <a:pPr/>
              <a:t>1</a:t>
            </a:fld>
            <a:endParaRPr lang="en-US">
              <a:solidFill>
                <a:prstClr val="black">
                  <a:tint val="75000"/>
                </a:prstClr>
              </a:solidFill>
            </a:endParaRPr>
          </a:p>
        </p:txBody>
      </p:sp>
      <p:sp>
        <p:nvSpPr>
          <p:cNvPr id="9" name="Title 1"/>
          <p:cNvSpPr txBox="1">
            <a:spLocks/>
          </p:cNvSpPr>
          <p:nvPr/>
        </p:nvSpPr>
        <p:spPr>
          <a:xfrm>
            <a:off x="971550" y="1028703"/>
            <a:ext cx="7623216" cy="994172"/>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pPr>
              <a:defRPr/>
            </a:pPr>
            <a:r>
              <a:rPr lang="en-CA" sz="2100" dirty="0">
                <a:solidFill>
                  <a:srgbClr val="5B9BD5">
                    <a:lumMod val="75000"/>
                  </a:srgbClr>
                </a:solidFill>
                <a:latin typeface="Calibri Light" panose="020F0302020204030204"/>
              </a:rPr>
              <a:t>INTRODUCTION TO CONTROL SYSTEMS: </a:t>
            </a:r>
            <a:r>
              <a:rPr lang="en-CA" sz="2100" dirty="0">
                <a:solidFill>
                  <a:srgbClr val="FF0000"/>
                </a:solidFill>
                <a:latin typeface="Calibri Light" panose="020F0302020204030204"/>
              </a:rPr>
              <a:t>WHAT IS A CONTROL SYSTEM?</a:t>
            </a:r>
          </a:p>
        </p:txBody>
      </p:sp>
      <p:pic>
        <p:nvPicPr>
          <p:cNvPr id="3075" name="Picture 3" descr="E:\Faculty Positions Interview Materials\Teaching Seminar Presentation\gty_air_conditioning_mi_130704_16x9_608.jpg"/>
          <p:cNvPicPr>
            <a:picLocks noChangeAspect="1" noChangeArrowheads="1"/>
          </p:cNvPicPr>
          <p:nvPr/>
        </p:nvPicPr>
        <p:blipFill rotWithShape="1">
          <a:blip r:embed="rId3">
            <a:extLst>
              <a:ext uri="{28A0092B-C50C-407E-A947-70E740481C1C}">
                <a14:useLocalDpi xmlns:a14="http://schemas.microsoft.com/office/drawing/2010/main" val="0"/>
              </a:ext>
            </a:extLst>
          </a:blip>
          <a:srcRect l="12301" r="15239"/>
          <a:stretch/>
        </p:blipFill>
        <p:spPr bwMode="auto">
          <a:xfrm>
            <a:off x="1234440" y="3408318"/>
            <a:ext cx="2057401" cy="1597139"/>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E:\Faculty Positions Interview Materials\Teaching Seminar Presentation\download (1).jpg"/>
          <p:cNvPicPr>
            <a:picLocks noChangeAspect="1" noChangeArrowheads="1"/>
          </p:cNvPicPr>
          <p:nvPr/>
        </p:nvPicPr>
        <p:blipFill rotWithShape="1">
          <a:blip r:embed="rId4">
            <a:extLst>
              <a:ext uri="{28A0092B-C50C-407E-A947-70E740481C1C}">
                <a14:useLocalDpi xmlns:a14="http://schemas.microsoft.com/office/drawing/2010/main" val="0"/>
              </a:ext>
            </a:extLst>
          </a:blip>
          <a:srcRect l="9975" r="10380"/>
          <a:stretch/>
        </p:blipFill>
        <p:spPr bwMode="auto">
          <a:xfrm>
            <a:off x="5818390" y="3395582"/>
            <a:ext cx="1920240" cy="1604422"/>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1330399" y="2800538"/>
            <a:ext cx="5534720" cy="323165"/>
          </a:xfrm>
          <a:prstGeom prst="rect">
            <a:avLst/>
          </a:prstGeom>
        </p:spPr>
        <p:txBody>
          <a:bodyPr wrap="none">
            <a:spAutoFit/>
          </a:bodyPr>
          <a:lstStyle/>
          <a:p>
            <a:pPr lvl="0">
              <a:defRPr/>
            </a:pPr>
            <a:r>
              <a:rPr lang="en-CA" sz="1500" b="1" dirty="0">
                <a:solidFill>
                  <a:srgbClr val="FF0000"/>
                </a:solidFill>
                <a:latin typeface="Calibri Light" panose="020F0302020204030204"/>
              </a:rPr>
              <a:t>CAN YOU THINK OF ANY CONTROL SYSTEM AROUND </a:t>
            </a:r>
            <a:r>
              <a:rPr lang="en-CA" sz="1500" b="1" dirty="0" smtClean="0">
                <a:solidFill>
                  <a:srgbClr val="FF0000"/>
                </a:solidFill>
                <a:latin typeface="Calibri Light" panose="020F0302020204030204"/>
              </a:rPr>
              <a:t>YOU RIGHT NOW</a:t>
            </a:r>
            <a:r>
              <a:rPr lang="en-CA" sz="1500" b="1" dirty="0">
                <a:solidFill>
                  <a:srgbClr val="FF0000"/>
                </a:solidFill>
                <a:latin typeface="Calibri Light" panose="020F0302020204030204"/>
              </a:rPr>
              <a:t>?</a:t>
            </a:r>
          </a:p>
        </p:txBody>
      </p:sp>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514350" y="3404767"/>
            <a:ext cx="2123462" cy="1604422"/>
          </a:xfrm>
          <a:prstGeom prst="rect">
            <a:avLst/>
          </a:prstGeom>
        </p:spPr>
      </p:pic>
      <p:pic>
        <p:nvPicPr>
          <p:cNvPr id="10" name="Picture 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7828017" y="3100620"/>
            <a:ext cx="926808" cy="2165214"/>
          </a:xfrm>
          <a:prstGeom prst="rect">
            <a:avLst/>
          </a:prstGeom>
        </p:spPr>
      </p:pic>
    </p:spTree>
    <p:extLst>
      <p:ext uri="{BB962C8B-B14F-4D97-AF65-F5344CB8AC3E}">
        <p14:creationId xmlns:p14="http://schemas.microsoft.com/office/powerpoint/2010/main" val="4100042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75"/>
                                        </p:tgtEl>
                                        <p:attrNameLst>
                                          <p:attrName>style.visibility</p:attrName>
                                        </p:attrNameLst>
                                      </p:cBhvr>
                                      <p:to>
                                        <p:strVal val="visible"/>
                                      </p:to>
                                    </p:set>
                                    <p:animEffect transition="in" filter="fade">
                                      <p:cBhvr>
                                        <p:cTn id="12" dur="500"/>
                                        <p:tgtEl>
                                          <p:spTgt spid="3075"/>
                                        </p:tgtEl>
                                      </p:cBhvr>
                                    </p:animEffect>
                                  </p:childTnLst>
                                </p:cTn>
                              </p:par>
                              <p:par>
                                <p:cTn id="13" presetID="10" presetClass="entr" presetSubtype="0" fill="hold" nodeType="withEffect">
                                  <p:stCondLst>
                                    <p:cond delay="0"/>
                                  </p:stCondLst>
                                  <p:childTnLst>
                                    <p:set>
                                      <p:cBhvr>
                                        <p:cTn id="14" dur="1" fill="hold">
                                          <p:stCondLst>
                                            <p:cond delay="0"/>
                                          </p:stCondLst>
                                        </p:cTn>
                                        <p:tgtEl>
                                          <p:spTgt spid="3076"/>
                                        </p:tgtEl>
                                        <p:attrNameLst>
                                          <p:attrName>style.visibility</p:attrName>
                                        </p:attrNameLst>
                                      </p:cBhvr>
                                      <p:to>
                                        <p:strVal val="visible"/>
                                      </p:to>
                                    </p:set>
                                    <p:animEffect transition="in" filter="fade">
                                      <p:cBhvr>
                                        <p:cTn id="15" dur="500"/>
                                        <p:tgtEl>
                                          <p:spTgt spid="3076"/>
                                        </p:tgtEl>
                                      </p:cBhvr>
                                    </p:animEffec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30219" y="1875291"/>
            <a:ext cx="3457625" cy="3394472"/>
          </a:xfrm>
        </p:spPr>
        <p:txBody>
          <a:bodyPr>
            <a:normAutofit/>
          </a:bodyPr>
          <a:lstStyle/>
          <a:p>
            <a:pPr marL="0" indent="0">
              <a:buNone/>
            </a:pPr>
            <a:r>
              <a:rPr lang="en-US" sz="1350" b="1" dirty="0"/>
              <a:t>1. Measurement</a:t>
            </a:r>
          </a:p>
          <a:p>
            <a:r>
              <a:rPr lang="en-US" sz="1350" dirty="0"/>
              <a:t>Measure variable being controlled – </a:t>
            </a:r>
            <a:r>
              <a:rPr lang="en-US" sz="1350" i="1" dirty="0"/>
              <a:t>visual </a:t>
            </a:r>
          </a:p>
          <a:p>
            <a:pPr marL="0" indent="0">
              <a:buNone/>
            </a:pPr>
            <a:r>
              <a:rPr lang="en-US" sz="1350" b="1" dirty="0"/>
              <a:t>2. Comparison</a:t>
            </a:r>
          </a:p>
          <a:p>
            <a:r>
              <a:rPr lang="en-US" sz="1350" dirty="0"/>
              <a:t>Compare measured/desired values – </a:t>
            </a:r>
            <a:r>
              <a:rPr lang="en-US" sz="1350" i="1" dirty="0"/>
              <a:t>brain </a:t>
            </a:r>
            <a:endParaRPr lang="en-US" sz="1350" dirty="0"/>
          </a:p>
          <a:p>
            <a:pPr marL="0" indent="0">
              <a:buNone/>
            </a:pPr>
            <a:r>
              <a:rPr lang="en-US" sz="1350" b="1" dirty="0"/>
              <a:t>3. Computation</a:t>
            </a:r>
          </a:p>
          <a:p>
            <a:r>
              <a:rPr lang="en-US" sz="1350" dirty="0"/>
              <a:t>What action and how much </a:t>
            </a:r>
            <a:r>
              <a:rPr lang="en-US" sz="1350" i="1" dirty="0"/>
              <a:t>– brain</a:t>
            </a:r>
          </a:p>
          <a:p>
            <a:pPr marL="0" indent="0">
              <a:buNone/>
            </a:pPr>
            <a:r>
              <a:rPr lang="en-US" sz="1350" b="1" dirty="0"/>
              <a:t>4. Correction</a:t>
            </a:r>
          </a:p>
          <a:p>
            <a:r>
              <a:rPr lang="en-US" sz="1350" dirty="0"/>
              <a:t>Perform action – </a:t>
            </a:r>
            <a:r>
              <a:rPr lang="en-US" sz="1350" i="1" dirty="0"/>
              <a:t>hand rotates valve</a:t>
            </a:r>
          </a:p>
        </p:txBody>
      </p:sp>
      <p:sp>
        <p:nvSpPr>
          <p:cNvPr id="8" name="Title 1"/>
          <p:cNvSpPr txBox="1">
            <a:spLocks/>
          </p:cNvSpPr>
          <p:nvPr/>
        </p:nvSpPr>
        <p:spPr>
          <a:xfrm>
            <a:off x="971550" y="1028703"/>
            <a:ext cx="7764236" cy="994172"/>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pPr>
              <a:defRPr/>
            </a:pPr>
            <a:r>
              <a:rPr lang="en-CA" sz="2100" dirty="0">
                <a:solidFill>
                  <a:srgbClr val="5B9BD5">
                    <a:lumMod val="75000"/>
                  </a:srgbClr>
                </a:solidFill>
                <a:latin typeface="Calibri Light" panose="020F0302020204030204"/>
              </a:rPr>
              <a:t>INTRODUCTION TO CONTROL SYSTEMS: </a:t>
            </a:r>
            <a:r>
              <a:rPr lang="en-CA" sz="2100" dirty="0">
                <a:solidFill>
                  <a:srgbClr val="FF0000"/>
                </a:solidFill>
                <a:latin typeface="Calibri Light" panose="020F0302020204030204"/>
              </a:rPr>
              <a:t>KEY COMPONENTS/FUNCTIONS</a:t>
            </a:r>
          </a:p>
        </p:txBody>
      </p:sp>
      <p:pic>
        <p:nvPicPr>
          <p:cNvPr id="9"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452054" y="1689834"/>
            <a:ext cx="3221180" cy="180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1" name="Group 54"/>
          <p:cNvGrpSpPr>
            <a:grpSpLocks/>
          </p:cNvGrpSpPr>
          <p:nvPr/>
        </p:nvGrpSpPr>
        <p:grpSpPr bwMode="auto">
          <a:xfrm>
            <a:off x="3361395" y="4010043"/>
            <a:ext cx="5730993" cy="1548220"/>
            <a:chOff x="-1239206" y="2795979"/>
            <a:chExt cx="10159041" cy="2812170"/>
          </a:xfrm>
        </p:grpSpPr>
        <p:grpSp>
          <p:nvGrpSpPr>
            <p:cNvPr id="14" name="Group 38"/>
            <p:cNvGrpSpPr>
              <a:grpSpLocks/>
            </p:cNvGrpSpPr>
            <p:nvPr/>
          </p:nvGrpSpPr>
          <p:grpSpPr bwMode="auto">
            <a:xfrm>
              <a:off x="-1239206" y="2795979"/>
              <a:ext cx="10159041" cy="2812170"/>
              <a:chOff x="-1239206" y="2795979"/>
              <a:chExt cx="10159041" cy="2812170"/>
            </a:xfrm>
          </p:grpSpPr>
          <p:grpSp>
            <p:nvGrpSpPr>
              <p:cNvPr id="17" name="Group 18"/>
              <p:cNvGrpSpPr>
                <a:grpSpLocks/>
              </p:cNvGrpSpPr>
              <p:nvPr/>
            </p:nvGrpSpPr>
            <p:grpSpPr bwMode="auto">
              <a:xfrm>
                <a:off x="-1239206" y="2795979"/>
                <a:ext cx="10159041" cy="2812170"/>
                <a:chOff x="-705806" y="4243779"/>
                <a:chExt cx="10159041" cy="2812170"/>
              </a:xfrm>
            </p:grpSpPr>
            <p:sp>
              <p:nvSpPr>
                <p:cNvPr id="29" name="TextBox 4"/>
                <p:cNvSpPr txBox="1">
                  <a:spLocks noChangeArrowheads="1"/>
                </p:cNvSpPr>
                <p:nvPr/>
              </p:nvSpPr>
              <p:spPr bwMode="auto">
                <a:xfrm>
                  <a:off x="-705806" y="4829802"/>
                  <a:ext cx="2282297" cy="4192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algn="ctr" defTabSz="685800" eaLnBrk="1" fontAlgn="base" hangingPunct="1">
                    <a:spcBef>
                      <a:spcPct val="0"/>
                    </a:spcBef>
                    <a:spcAft>
                      <a:spcPct val="0"/>
                    </a:spcAft>
                    <a:defRPr/>
                  </a:pPr>
                  <a:r>
                    <a:rPr lang="en-US" altLang="en-US" sz="900" kern="0" dirty="0">
                      <a:solidFill>
                        <a:srgbClr val="000000"/>
                      </a:solidFill>
                      <a:latin typeface="+mn-lt"/>
                    </a:rPr>
                    <a:t>Desired water level</a:t>
                  </a:r>
                </a:p>
              </p:txBody>
            </p:sp>
            <p:sp>
              <p:nvSpPr>
                <p:cNvPr id="30" name="Rectangle 29"/>
                <p:cNvSpPr/>
                <p:nvPr/>
              </p:nvSpPr>
              <p:spPr>
                <a:xfrm>
                  <a:off x="3940626" y="6293726"/>
                  <a:ext cx="1676399" cy="762223"/>
                </a:xfrm>
                <a:prstGeom prst="rect">
                  <a:avLst/>
                </a:prstGeom>
                <a:gradFill rotWithShape="1">
                  <a:gsLst>
                    <a:gs pos="0">
                      <a:srgbClr val="2D2DB9">
                        <a:tint val="50000"/>
                        <a:satMod val="300000"/>
                      </a:srgbClr>
                    </a:gs>
                    <a:gs pos="35000">
                      <a:srgbClr val="2D2DB9">
                        <a:tint val="37000"/>
                        <a:satMod val="300000"/>
                      </a:srgbClr>
                    </a:gs>
                    <a:gs pos="100000">
                      <a:srgbClr val="2D2DB9">
                        <a:tint val="15000"/>
                        <a:satMod val="350000"/>
                      </a:srgbClr>
                    </a:gs>
                  </a:gsLst>
                  <a:lin ang="16200000" scaled="1"/>
                </a:gradFill>
                <a:ln w="9525" cap="flat" cmpd="sng" algn="ctr">
                  <a:solidFill>
                    <a:srgbClr val="2D2DB9">
                      <a:shade val="95000"/>
                      <a:satMod val="105000"/>
                    </a:srgbClr>
                  </a:solidFill>
                  <a:prstDash val="solid"/>
                </a:ln>
                <a:effectLst>
                  <a:outerShdw blurRad="40000" dist="20000" dir="5400000" rotWithShape="0">
                    <a:srgbClr val="000000">
                      <a:alpha val="38000"/>
                    </a:srgbClr>
                  </a:outerShdw>
                </a:effectLst>
              </p:spPr>
              <p:txBody>
                <a:bodyPr anchor="ctr"/>
                <a:lstStyle/>
                <a:p>
                  <a:pPr algn="ctr" defTabSz="685800">
                    <a:defRPr/>
                  </a:pPr>
                  <a:endParaRPr lang="en-US" sz="1200" kern="0">
                    <a:solidFill>
                      <a:srgbClr val="000000"/>
                    </a:solidFill>
                  </a:endParaRPr>
                </a:p>
              </p:txBody>
            </p:sp>
            <p:sp>
              <p:nvSpPr>
                <p:cNvPr id="31" name="TextBox 6"/>
                <p:cNvSpPr txBox="1">
                  <a:spLocks noChangeArrowheads="1"/>
                </p:cNvSpPr>
                <p:nvPr/>
              </p:nvSpPr>
              <p:spPr bwMode="auto">
                <a:xfrm>
                  <a:off x="3940625" y="6462987"/>
                  <a:ext cx="1676400" cy="461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algn="ctr" defTabSz="685800" eaLnBrk="1" fontAlgn="base" hangingPunct="1">
                    <a:spcBef>
                      <a:spcPct val="0"/>
                    </a:spcBef>
                    <a:spcAft>
                      <a:spcPct val="0"/>
                    </a:spcAft>
                    <a:defRPr/>
                  </a:pPr>
                  <a:r>
                    <a:rPr lang="en-US" altLang="en-US" sz="1050" b="1" kern="0" dirty="0">
                      <a:solidFill>
                        <a:srgbClr val="000000"/>
                      </a:solidFill>
                      <a:latin typeface="+mn-lt"/>
                    </a:rPr>
                    <a:t>Sensor</a:t>
                  </a:r>
                </a:p>
              </p:txBody>
            </p:sp>
            <p:grpSp>
              <p:nvGrpSpPr>
                <p:cNvPr id="32" name="Group 21"/>
                <p:cNvGrpSpPr>
                  <a:grpSpLocks/>
                </p:cNvGrpSpPr>
                <p:nvPr/>
              </p:nvGrpSpPr>
              <p:grpSpPr bwMode="auto">
                <a:xfrm>
                  <a:off x="2423421" y="4243779"/>
                  <a:ext cx="7029814" cy="1220755"/>
                  <a:chOff x="2271021" y="4700979"/>
                  <a:chExt cx="7029814" cy="1220755"/>
                </a:xfrm>
              </p:grpSpPr>
              <p:sp>
                <p:nvSpPr>
                  <p:cNvPr id="36" name="TextBox 5"/>
                  <p:cNvSpPr txBox="1">
                    <a:spLocks noChangeArrowheads="1"/>
                  </p:cNvSpPr>
                  <p:nvPr/>
                </p:nvSpPr>
                <p:spPr bwMode="auto">
                  <a:xfrm>
                    <a:off x="7366321" y="5250884"/>
                    <a:ext cx="1934514" cy="670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algn="ctr" defTabSz="685800" eaLnBrk="1" fontAlgn="base" hangingPunct="1">
                      <a:spcBef>
                        <a:spcPct val="0"/>
                      </a:spcBef>
                      <a:spcAft>
                        <a:spcPct val="0"/>
                      </a:spcAft>
                      <a:defRPr/>
                    </a:pPr>
                    <a:r>
                      <a:rPr lang="en-US" altLang="en-US" sz="900" kern="0" dirty="0">
                        <a:solidFill>
                          <a:srgbClr val="000000"/>
                        </a:solidFill>
                        <a:latin typeface="+mn-lt"/>
                      </a:rPr>
                      <a:t>Actual Output (water level) </a:t>
                    </a:r>
                  </a:p>
                </p:txBody>
              </p:sp>
              <p:cxnSp>
                <p:nvCxnSpPr>
                  <p:cNvPr id="37" name="Straight Arrow Connector 36"/>
                  <p:cNvCxnSpPr>
                    <a:stCxn id="40" idx="3"/>
                  </p:cNvCxnSpPr>
                  <p:nvPr/>
                </p:nvCxnSpPr>
                <p:spPr>
                  <a:xfrm>
                    <a:off x="7201149" y="5082093"/>
                    <a:ext cx="996427" cy="4348"/>
                  </a:xfrm>
                  <a:prstGeom prst="straightConnector1">
                    <a:avLst/>
                  </a:prstGeom>
                  <a:noFill/>
                  <a:ln w="28575" cap="flat" cmpd="sng" algn="ctr">
                    <a:solidFill>
                      <a:srgbClr val="000000"/>
                    </a:solidFill>
                    <a:prstDash val="solid"/>
                    <a:headEnd type="none" w="med" len="med"/>
                    <a:tailEnd type="triangle" w="lg" len="lg"/>
                  </a:ln>
                  <a:effectLst/>
                </p:spPr>
              </p:cxnSp>
              <p:grpSp>
                <p:nvGrpSpPr>
                  <p:cNvPr id="39" name="Group 20"/>
                  <p:cNvGrpSpPr>
                    <a:grpSpLocks/>
                  </p:cNvGrpSpPr>
                  <p:nvPr/>
                </p:nvGrpSpPr>
                <p:grpSpPr bwMode="auto">
                  <a:xfrm>
                    <a:off x="2271021" y="4700979"/>
                    <a:ext cx="4930128" cy="766573"/>
                    <a:chOff x="3109221" y="4548579"/>
                    <a:chExt cx="4930128" cy="766573"/>
                  </a:xfrm>
                </p:grpSpPr>
                <p:sp>
                  <p:nvSpPr>
                    <p:cNvPr id="40" name="Rectangle 39"/>
                    <p:cNvSpPr/>
                    <p:nvPr/>
                  </p:nvSpPr>
                  <p:spPr>
                    <a:xfrm>
                      <a:off x="6667749" y="4548579"/>
                      <a:ext cx="1371600" cy="762226"/>
                    </a:xfrm>
                    <a:prstGeom prst="rect">
                      <a:avLst/>
                    </a:prstGeom>
                    <a:gradFill rotWithShape="1">
                      <a:gsLst>
                        <a:gs pos="0">
                          <a:srgbClr val="2D2DB9">
                            <a:tint val="50000"/>
                            <a:satMod val="300000"/>
                          </a:srgbClr>
                        </a:gs>
                        <a:gs pos="35000">
                          <a:srgbClr val="2D2DB9">
                            <a:tint val="37000"/>
                            <a:satMod val="300000"/>
                          </a:srgbClr>
                        </a:gs>
                        <a:gs pos="100000">
                          <a:srgbClr val="2D2DB9">
                            <a:tint val="15000"/>
                            <a:satMod val="350000"/>
                          </a:srgbClr>
                        </a:gs>
                      </a:gsLst>
                      <a:lin ang="16200000" scaled="1"/>
                    </a:gradFill>
                    <a:ln w="9525" cap="flat" cmpd="sng" algn="ctr">
                      <a:solidFill>
                        <a:srgbClr val="2D2DB9">
                          <a:shade val="95000"/>
                          <a:satMod val="105000"/>
                        </a:srgbClr>
                      </a:solidFill>
                      <a:prstDash val="solid"/>
                    </a:ln>
                    <a:effectLst>
                      <a:outerShdw blurRad="40000" dist="20000" dir="5400000" rotWithShape="0">
                        <a:srgbClr val="000000">
                          <a:alpha val="38000"/>
                        </a:srgbClr>
                      </a:outerShdw>
                    </a:effectLst>
                  </p:spPr>
                  <p:txBody>
                    <a:bodyPr anchor="ctr"/>
                    <a:lstStyle/>
                    <a:p>
                      <a:pPr algn="ctr" defTabSz="685800">
                        <a:defRPr/>
                      </a:pPr>
                      <a:endParaRPr lang="en-US" sz="1200" kern="0">
                        <a:solidFill>
                          <a:srgbClr val="000000"/>
                        </a:solidFill>
                      </a:endParaRPr>
                    </a:p>
                  </p:txBody>
                </p:sp>
                <p:sp>
                  <p:nvSpPr>
                    <p:cNvPr id="41" name="Rectangle 40"/>
                    <p:cNvSpPr/>
                    <p:nvPr/>
                  </p:nvSpPr>
                  <p:spPr>
                    <a:xfrm>
                      <a:off x="3109221" y="4551823"/>
                      <a:ext cx="1371600" cy="762225"/>
                    </a:xfrm>
                    <a:prstGeom prst="rect">
                      <a:avLst/>
                    </a:prstGeom>
                    <a:gradFill rotWithShape="1">
                      <a:gsLst>
                        <a:gs pos="0">
                          <a:srgbClr val="2D2DB9">
                            <a:tint val="50000"/>
                            <a:satMod val="300000"/>
                          </a:srgbClr>
                        </a:gs>
                        <a:gs pos="35000">
                          <a:srgbClr val="2D2DB9">
                            <a:tint val="37000"/>
                            <a:satMod val="300000"/>
                          </a:srgbClr>
                        </a:gs>
                        <a:gs pos="100000">
                          <a:srgbClr val="2D2DB9">
                            <a:tint val="15000"/>
                            <a:satMod val="350000"/>
                          </a:srgbClr>
                        </a:gs>
                      </a:gsLst>
                      <a:lin ang="16200000" scaled="1"/>
                    </a:gradFill>
                    <a:ln w="9525" cap="flat" cmpd="sng" algn="ctr">
                      <a:solidFill>
                        <a:srgbClr val="2D2DB9">
                          <a:shade val="95000"/>
                          <a:satMod val="105000"/>
                        </a:srgbClr>
                      </a:solidFill>
                      <a:prstDash val="solid"/>
                    </a:ln>
                    <a:effectLst>
                      <a:outerShdw blurRad="40000" dist="20000" dir="5400000" rotWithShape="0">
                        <a:srgbClr val="000000">
                          <a:alpha val="38000"/>
                        </a:srgbClr>
                      </a:outerShdw>
                    </a:effectLst>
                  </p:spPr>
                  <p:txBody>
                    <a:bodyPr anchor="ctr"/>
                    <a:lstStyle/>
                    <a:p>
                      <a:pPr algn="ctr" defTabSz="685800">
                        <a:defRPr/>
                      </a:pPr>
                      <a:endParaRPr lang="en-US" sz="1200" kern="0">
                        <a:solidFill>
                          <a:srgbClr val="000000"/>
                        </a:solidFill>
                      </a:endParaRPr>
                    </a:p>
                  </p:txBody>
                </p:sp>
                <p:sp>
                  <p:nvSpPr>
                    <p:cNvPr id="42" name="TextBox 18"/>
                    <p:cNvSpPr txBox="1">
                      <a:spLocks noChangeArrowheads="1"/>
                    </p:cNvSpPr>
                    <p:nvPr/>
                  </p:nvSpPr>
                  <p:spPr bwMode="auto">
                    <a:xfrm>
                      <a:off x="3147319" y="4721639"/>
                      <a:ext cx="1392290" cy="461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algn="ctr" defTabSz="685800" eaLnBrk="1" fontAlgn="base" hangingPunct="1">
                        <a:spcBef>
                          <a:spcPct val="0"/>
                        </a:spcBef>
                        <a:spcAft>
                          <a:spcPct val="0"/>
                        </a:spcAft>
                        <a:defRPr/>
                      </a:pPr>
                      <a:r>
                        <a:rPr lang="en-US" altLang="en-US" sz="1050" b="1" kern="0" dirty="0">
                          <a:solidFill>
                            <a:srgbClr val="000000"/>
                          </a:solidFill>
                          <a:latin typeface="+mn-lt"/>
                        </a:rPr>
                        <a:t>Controller</a:t>
                      </a:r>
                    </a:p>
                  </p:txBody>
                </p:sp>
                <p:sp>
                  <p:nvSpPr>
                    <p:cNvPr id="43" name="TextBox 13"/>
                    <p:cNvSpPr txBox="1">
                      <a:spLocks noChangeArrowheads="1"/>
                    </p:cNvSpPr>
                    <p:nvPr/>
                  </p:nvSpPr>
                  <p:spPr bwMode="auto">
                    <a:xfrm>
                      <a:off x="6743948" y="4734782"/>
                      <a:ext cx="1219198" cy="461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algn="ctr" defTabSz="685800" eaLnBrk="1" fontAlgn="base" hangingPunct="1">
                        <a:spcBef>
                          <a:spcPct val="0"/>
                        </a:spcBef>
                        <a:spcAft>
                          <a:spcPct val="0"/>
                        </a:spcAft>
                        <a:defRPr/>
                      </a:pPr>
                      <a:r>
                        <a:rPr lang="en-US" altLang="en-US" sz="1050" b="1" kern="0" dirty="0">
                          <a:solidFill>
                            <a:srgbClr val="000000"/>
                          </a:solidFill>
                          <a:latin typeface="+mn-lt"/>
                        </a:rPr>
                        <a:t>Process</a:t>
                      </a:r>
                    </a:p>
                  </p:txBody>
                </p:sp>
                <p:cxnSp>
                  <p:nvCxnSpPr>
                    <p:cNvPr id="44" name="Straight Arrow Connector 43"/>
                    <p:cNvCxnSpPr>
                      <a:stCxn id="41" idx="3"/>
                      <a:endCxn id="63" idx="1"/>
                    </p:cNvCxnSpPr>
                    <p:nvPr/>
                  </p:nvCxnSpPr>
                  <p:spPr>
                    <a:xfrm>
                      <a:off x="4480821" y="4932935"/>
                      <a:ext cx="408751" cy="1106"/>
                    </a:xfrm>
                    <a:prstGeom prst="straightConnector1">
                      <a:avLst/>
                    </a:prstGeom>
                    <a:noFill/>
                    <a:ln w="28575" cap="flat" cmpd="sng" algn="ctr">
                      <a:solidFill>
                        <a:srgbClr val="000000"/>
                      </a:solidFill>
                      <a:prstDash val="solid"/>
                      <a:headEnd type="none" w="med" len="med"/>
                      <a:tailEnd type="triangle" w="lg" len="lg"/>
                    </a:ln>
                    <a:effectLst/>
                  </p:spPr>
                </p:cxnSp>
                <p:sp>
                  <p:nvSpPr>
                    <p:cNvPr id="63" name="Rectangle 62"/>
                    <p:cNvSpPr/>
                    <p:nvPr/>
                  </p:nvSpPr>
                  <p:spPr>
                    <a:xfrm>
                      <a:off x="4889571" y="4552929"/>
                      <a:ext cx="1371600" cy="762223"/>
                    </a:xfrm>
                    <a:prstGeom prst="rect">
                      <a:avLst/>
                    </a:prstGeom>
                    <a:gradFill rotWithShape="1">
                      <a:gsLst>
                        <a:gs pos="0">
                          <a:srgbClr val="2D2DB9">
                            <a:tint val="50000"/>
                            <a:satMod val="300000"/>
                          </a:srgbClr>
                        </a:gs>
                        <a:gs pos="35000">
                          <a:srgbClr val="2D2DB9">
                            <a:tint val="37000"/>
                            <a:satMod val="300000"/>
                          </a:srgbClr>
                        </a:gs>
                        <a:gs pos="100000">
                          <a:srgbClr val="2D2DB9">
                            <a:tint val="15000"/>
                            <a:satMod val="350000"/>
                          </a:srgbClr>
                        </a:gs>
                      </a:gsLst>
                      <a:lin ang="16200000" scaled="1"/>
                    </a:gradFill>
                    <a:ln w="9525" cap="flat" cmpd="sng" algn="ctr">
                      <a:solidFill>
                        <a:srgbClr val="2D2DB9">
                          <a:shade val="95000"/>
                          <a:satMod val="105000"/>
                        </a:srgbClr>
                      </a:solidFill>
                      <a:prstDash val="solid"/>
                    </a:ln>
                    <a:effectLst>
                      <a:outerShdw blurRad="40000" dist="20000" dir="5400000" rotWithShape="0">
                        <a:srgbClr val="000000">
                          <a:alpha val="38000"/>
                        </a:srgbClr>
                      </a:outerShdw>
                    </a:effectLst>
                  </p:spPr>
                  <p:txBody>
                    <a:bodyPr anchor="ctr"/>
                    <a:lstStyle/>
                    <a:p>
                      <a:pPr algn="ctr" defTabSz="685800">
                        <a:defRPr/>
                      </a:pPr>
                      <a:endParaRPr lang="en-US" sz="1200" kern="0">
                        <a:solidFill>
                          <a:srgbClr val="000000"/>
                        </a:solidFill>
                      </a:endParaRPr>
                    </a:p>
                  </p:txBody>
                </p:sp>
                <p:sp>
                  <p:nvSpPr>
                    <p:cNvPr id="73" name="TextBox 18"/>
                    <p:cNvSpPr txBox="1">
                      <a:spLocks noChangeArrowheads="1"/>
                    </p:cNvSpPr>
                    <p:nvPr/>
                  </p:nvSpPr>
                  <p:spPr bwMode="auto">
                    <a:xfrm>
                      <a:off x="4906982" y="4720048"/>
                      <a:ext cx="1295399" cy="461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algn="ctr" defTabSz="685800" eaLnBrk="1" fontAlgn="base" hangingPunct="1">
                        <a:spcBef>
                          <a:spcPct val="0"/>
                        </a:spcBef>
                        <a:spcAft>
                          <a:spcPct val="0"/>
                        </a:spcAft>
                        <a:defRPr/>
                      </a:pPr>
                      <a:r>
                        <a:rPr lang="en-US" altLang="en-US" sz="1050" b="1" kern="0" dirty="0">
                          <a:solidFill>
                            <a:srgbClr val="000000"/>
                          </a:solidFill>
                          <a:latin typeface="+mn-lt"/>
                        </a:rPr>
                        <a:t>Actuator</a:t>
                      </a:r>
                    </a:p>
                  </p:txBody>
                </p:sp>
                <p:cxnSp>
                  <p:nvCxnSpPr>
                    <p:cNvPr id="74" name="Straight Arrow Connector 73"/>
                    <p:cNvCxnSpPr>
                      <a:stCxn id="63" idx="3"/>
                      <a:endCxn id="40" idx="1"/>
                    </p:cNvCxnSpPr>
                    <p:nvPr/>
                  </p:nvCxnSpPr>
                  <p:spPr>
                    <a:xfrm flipV="1">
                      <a:off x="6261171" y="4929693"/>
                      <a:ext cx="406578" cy="4348"/>
                    </a:xfrm>
                    <a:prstGeom prst="straightConnector1">
                      <a:avLst/>
                    </a:prstGeom>
                    <a:noFill/>
                    <a:ln w="28575" cap="flat" cmpd="sng" algn="ctr">
                      <a:solidFill>
                        <a:srgbClr val="000000"/>
                      </a:solidFill>
                      <a:prstDash val="solid"/>
                      <a:headEnd type="none" w="med" len="med"/>
                      <a:tailEnd type="triangle" w="lg" len="lg"/>
                    </a:ln>
                    <a:effectLst/>
                  </p:spPr>
                </p:cxnSp>
              </p:grpSp>
            </p:grpSp>
            <p:cxnSp>
              <p:nvCxnSpPr>
                <p:cNvPr id="35" name="Straight Connector 34"/>
                <p:cNvCxnSpPr/>
                <p:nvPr/>
              </p:nvCxnSpPr>
              <p:spPr>
                <a:xfrm>
                  <a:off x="1767585" y="4829802"/>
                  <a:ext cx="6222" cy="1842825"/>
                </a:xfrm>
                <a:prstGeom prst="line">
                  <a:avLst/>
                </a:prstGeom>
                <a:noFill/>
                <a:ln w="28575" cap="flat" cmpd="sng" algn="ctr">
                  <a:solidFill>
                    <a:srgbClr val="000000"/>
                  </a:solidFill>
                  <a:prstDash val="solid"/>
                  <a:headEnd type="triangle" w="lg" len="lg"/>
                </a:ln>
                <a:effectLst/>
              </p:spPr>
            </p:cxnSp>
          </p:grpSp>
          <p:cxnSp>
            <p:nvCxnSpPr>
              <p:cNvPr id="18" name="Straight Arrow Connector 17"/>
              <p:cNvCxnSpPr>
                <a:stCxn id="30" idx="3"/>
              </p:cNvCxnSpPr>
              <p:nvPr/>
            </p:nvCxnSpPr>
            <p:spPr>
              <a:xfrm>
                <a:off x="5083625" y="5227037"/>
                <a:ext cx="2154156" cy="1587"/>
              </a:xfrm>
              <a:prstGeom prst="straightConnector1">
                <a:avLst/>
              </a:prstGeom>
              <a:noFill/>
              <a:ln w="28575" cap="flat" cmpd="sng" algn="ctr">
                <a:solidFill>
                  <a:srgbClr val="000000"/>
                </a:solidFill>
                <a:prstDash val="solid"/>
                <a:headEnd type="triangle" w="lg" len="lg"/>
                <a:tailEnd type="none" w="lg" len="lg"/>
              </a:ln>
              <a:effectLst/>
            </p:spPr>
          </p:cxnSp>
          <p:cxnSp>
            <p:nvCxnSpPr>
              <p:cNvPr id="20" name="Straight Arrow Connector 19"/>
              <p:cNvCxnSpPr>
                <a:endCxn id="30" idx="1"/>
              </p:cNvCxnSpPr>
              <p:nvPr/>
            </p:nvCxnSpPr>
            <p:spPr>
              <a:xfrm>
                <a:off x="1219709" y="5227037"/>
                <a:ext cx="2187517" cy="0"/>
              </a:xfrm>
              <a:prstGeom prst="straightConnector1">
                <a:avLst/>
              </a:prstGeom>
              <a:noFill/>
              <a:ln w="28575" cap="flat" cmpd="sng" algn="ctr">
                <a:solidFill>
                  <a:srgbClr val="000000"/>
                </a:solidFill>
                <a:prstDash val="solid"/>
                <a:headEnd type="none" w="lg" len="lg"/>
                <a:tailEnd type="none" w="lg" len="lg"/>
              </a:ln>
              <a:effectLst/>
            </p:spPr>
          </p:cxnSp>
          <p:cxnSp>
            <p:nvCxnSpPr>
              <p:cNvPr id="23" name="Straight Connector 22"/>
              <p:cNvCxnSpPr/>
              <p:nvPr/>
            </p:nvCxnSpPr>
            <p:spPr>
              <a:xfrm>
                <a:off x="7237781" y="3181365"/>
                <a:ext cx="0" cy="2043462"/>
              </a:xfrm>
              <a:prstGeom prst="line">
                <a:avLst/>
              </a:prstGeom>
              <a:noFill/>
              <a:ln w="28575" cap="flat" cmpd="sng" algn="ctr">
                <a:solidFill>
                  <a:srgbClr val="000000"/>
                </a:solidFill>
                <a:prstDash val="solid"/>
              </a:ln>
              <a:effectLst/>
            </p:spPr>
          </p:cxnSp>
        </p:grpSp>
        <p:cxnSp>
          <p:nvCxnSpPr>
            <p:cNvPr id="15" name="Straight Arrow Connector 14"/>
            <p:cNvCxnSpPr/>
            <p:nvPr/>
          </p:nvCxnSpPr>
          <p:spPr>
            <a:xfrm>
              <a:off x="259027" y="3178982"/>
              <a:ext cx="761999" cy="1588"/>
            </a:xfrm>
            <a:prstGeom prst="straightConnector1">
              <a:avLst/>
            </a:prstGeom>
            <a:noFill/>
            <a:ln w="28575" cap="flat" cmpd="sng" algn="ctr">
              <a:solidFill>
                <a:srgbClr val="000000"/>
              </a:solidFill>
              <a:prstDash val="solid"/>
              <a:headEnd type="none" w="med" len="med"/>
              <a:tailEnd type="triangle" w="lg" len="lg"/>
            </a:ln>
            <a:effectLst/>
          </p:spPr>
        </p:cxnSp>
        <p:cxnSp>
          <p:nvCxnSpPr>
            <p:cNvPr id="48" name="Straight Arrow Connector 47"/>
            <p:cNvCxnSpPr>
              <a:stCxn id="55" idx="6"/>
              <a:endCxn id="41" idx="1"/>
            </p:cNvCxnSpPr>
            <p:nvPr/>
          </p:nvCxnSpPr>
          <p:spPr>
            <a:xfrm>
              <a:off x="1420300" y="3179777"/>
              <a:ext cx="469721" cy="559"/>
            </a:xfrm>
            <a:prstGeom prst="straightConnector1">
              <a:avLst/>
            </a:prstGeom>
            <a:noFill/>
            <a:ln w="28575" cap="flat" cmpd="sng" algn="ctr">
              <a:solidFill>
                <a:srgbClr val="000000"/>
              </a:solidFill>
              <a:prstDash val="solid"/>
              <a:headEnd type="none" w="med" len="med"/>
              <a:tailEnd type="triangle" w="lg" len="lg"/>
            </a:ln>
            <a:effectLst/>
          </p:spPr>
        </p:cxnSp>
      </p:grpSp>
      <p:sp>
        <p:nvSpPr>
          <p:cNvPr id="55" name="Oval 54"/>
          <p:cNvSpPr/>
          <p:nvPr/>
        </p:nvSpPr>
        <p:spPr>
          <a:xfrm>
            <a:off x="4635381" y="4110005"/>
            <a:ext cx="226314" cy="222668"/>
          </a:xfrm>
          <a:prstGeom prst="ellipse">
            <a:avLst/>
          </a:prstGeom>
          <a:gradFill rotWithShape="1">
            <a:gsLst>
              <a:gs pos="0">
                <a:srgbClr val="2D2DB9">
                  <a:tint val="50000"/>
                  <a:satMod val="300000"/>
                </a:srgbClr>
              </a:gs>
              <a:gs pos="35000">
                <a:srgbClr val="2D2DB9">
                  <a:tint val="37000"/>
                  <a:satMod val="300000"/>
                </a:srgbClr>
              </a:gs>
              <a:gs pos="100000">
                <a:srgbClr val="2D2DB9">
                  <a:tint val="15000"/>
                  <a:satMod val="350000"/>
                </a:srgbClr>
              </a:gs>
            </a:gsLst>
            <a:lin ang="16200000" scaled="1"/>
          </a:gradFill>
          <a:ln w="9525" cap="flat" cmpd="sng" algn="ctr">
            <a:solidFill>
              <a:srgbClr val="2D2DB9">
                <a:shade val="95000"/>
                <a:satMod val="105000"/>
              </a:srgbClr>
            </a:solidFill>
            <a:prstDash val="solid"/>
          </a:ln>
          <a:effectLst>
            <a:outerShdw blurRad="40000" dist="20000" dir="5400000" rotWithShape="0">
              <a:srgbClr val="000000">
                <a:alpha val="38000"/>
              </a:srgbClr>
            </a:outerShdw>
          </a:effectLst>
        </p:spPr>
        <p:txBody>
          <a:bodyPr anchor="ctr"/>
          <a:lstStyle/>
          <a:p>
            <a:pPr algn="ctr"/>
            <a:r>
              <a:rPr lang="en-US" sz="1200" b="1" kern="0" dirty="0">
                <a:solidFill>
                  <a:srgbClr val="000000"/>
                </a:solidFill>
              </a:rPr>
              <a:t>-</a:t>
            </a:r>
            <a:endParaRPr lang="en-US" sz="2100" b="1" kern="0" dirty="0">
              <a:solidFill>
                <a:srgbClr val="000000"/>
              </a:solidFill>
            </a:endParaRPr>
          </a:p>
        </p:txBody>
      </p:sp>
      <p:sp>
        <p:nvSpPr>
          <p:cNvPr id="119" name="Slide Number Placeholder 7"/>
          <p:cNvSpPr>
            <a:spLocks noGrp="1"/>
          </p:cNvSpPr>
          <p:nvPr>
            <p:ph type="sldNum" sz="quarter" idx="12"/>
          </p:nvPr>
        </p:nvSpPr>
        <p:spPr>
          <a:xfrm>
            <a:off x="6553200" y="5624517"/>
            <a:ext cx="2133600" cy="273844"/>
          </a:xfrm>
        </p:spPr>
        <p:txBody>
          <a:bodyPr/>
          <a:lstStyle/>
          <a:p>
            <a:fld id="{B6F15528-21DE-4FAA-801E-634DDDAF4B2B}" type="slidenum">
              <a:rPr lang="en-US" smtClean="0">
                <a:solidFill>
                  <a:prstClr val="black">
                    <a:tint val="75000"/>
                  </a:prstClr>
                </a:solidFill>
              </a:rPr>
              <a:pPr/>
              <a:t>2</a:t>
            </a:fld>
            <a:endParaRPr lang="en-US">
              <a:solidFill>
                <a:prstClr val="black">
                  <a:tint val="75000"/>
                </a:prstClr>
              </a:solidFill>
            </a:endParaRPr>
          </a:p>
        </p:txBody>
      </p:sp>
      <p:grpSp>
        <p:nvGrpSpPr>
          <p:cNvPr id="19" name="Group 18"/>
          <p:cNvGrpSpPr/>
          <p:nvPr/>
        </p:nvGrpSpPr>
        <p:grpSpPr>
          <a:xfrm>
            <a:off x="5808100" y="1853369"/>
            <a:ext cx="1629347" cy="3270869"/>
            <a:chOff x="7744134" y="1328159"/>
            <a:chExt cx="2172462" cy="4361158"/>
          </a:xfrm>
        </p:grpSpPr>
        <p:sp>
          <p:nvSpPr>
            <p:cNvPr id="2" name="Oval 1"/>
            <p:cNvSpPr/>
            <p:nvPr/>
          </p:nvSpPr>
          <p:spPr>
            <a:xfrm>
              <a:off x="9484596" y="1328159"/>
              <a:ext cx="432000" cy="432000"/>
            </a:xfrm>
            <a:prstGeom prst="ellipse">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CA" sz="1350" dirty="0"/>
                <a:t>1</a:t>
              </a:r>
            </a:p>
          </p:txBody>
        </p:sp>
        <p:sp>
          <p:nvSpPr>
            <p:cNvPr id="60" name="TextBox 4"/>
            <p:cNvSpPr txBox="1">
              <a:spLocks noChangeArrowheads="1"/>
            </p:cNvSpPr>
            <p:nvPr/>
          </p:nvSpPr>
          <p:spPr bwMode="auto">
            <a:xfrm>
              <a:off x="7744134" y="5381541"/>
              <a:ext cx="1716675" cy="307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algn="ctr" defTabSz="685800" eaLnBrk="1" fontAlgn="base" hangingPunct="1">
                <a:spcBef>
                  <a:spcPct val="0"/>
                </a:spcBef>
                <a:spcAft>
                  <a:spcPct val="0"/>
                </a:spcAft>
                <a:defRPr/>
              </a:pPr>
              <a:r>
                <a:rPr lang="en-US" altLang="en-US" sz="900" b="1" kern="0" dirty="0">
                  <a:solidFill>
                    <a:srgbClr val="000000"/>
                  </a:solidFill>
                  <a:latin typeface="+mn-lt"/>
                </a:rPr>
                <a:t>MEASUREMENT</a:t>
              </a:r>
            </a:p>
          </p:txBody>
        </p:sp>
        <p:sp>
          <p:nvSpPr>
            <p:cNvPr id="47" name="Oval 46"/>
            <p:cNvSpPr/>
            <p:nvPr/>
          </p:nvSpPr>
          <p:spPr>
            <a:xfrm>
              <a:off x="8383081" y="4985082"/>
              <a:ext cx="432000" cy="432000"/>
            </a:xfrm>
            <a:prstGeom prst="ellipse">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CA" sz="1350" dirty="0"/>
                <a:t>1</a:t>
              </a:r>
            </a:p>
          </p:txBody>
        </p:sp>
      </p:grpSp>
      <p:grpSp>
        <p:nvGrpSpPr>
          <p:cNvPr id="21" name="Group 20"/>
          <p:cNvGrpSpPr/>
          <p:nvPr/>
        </p:nvGrpSpPr>
        <p:grpSpPr>
          <a:xfrm>
            <a:off x="4321722" y="1853370"/>
            <a:ext cx="3895618" cy="2144392"/>
            <a:chOff x="5762296" y="1328159"/>
            <a:chExt cx="5194157" cy="2859189"/>
          </a:xfrm>
        </p:grpSpPr>
        <p:sp>
          <p:nvSpPr>
            <p:cNvPr id="38" name="Oval 37"/>
            <p:cNvSpPr/>
            <p:nvPr/>
          </p:nvSpPr>
          <p:spPr>
            <a:xfrm>
              <a:off x="10524453" y="1328159"/>
              <a:ext cx="432000" cy="432000"/>
            </a:xfrm>
            <a:prstGeom prst="ellipse">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CA" sz="1350" dirty="0"/>
                <a:t>2</a:t>
              </a:r>
            </a:p>
          </p:txBody>
        </p:sp>
        <p:sp>
          <p:nvSpPr>
            <p:cNvPr id="59" name="TextBox 4"/>
            <p:cNvSpPr txBox="1">
              <a:spLocks noChangeArrowheads="1"/>
            </p:cNvSpPr>
            <p:nvPr/>
          </p:nvSpPr>
          <p:spPr bwMode="auto">
            <a:xfrm>
              <a:off x="5762296" y="3879572"/>
              <a:ext cx="1185871" cy="307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marR="0" lvl="0" indent="0" algn="ctr" fontAlgn="base">
                <a:lnSpc>
                  <a:spcPct val="100000"/>
                </a:lnSpc>
                <a:spcBef>
                  <a:spcPct val="0"/>
                </a:spcBef>
                <a:spcAft>
                  <a:spcPct val="0"/>
                </a:spcAft>
                <a:buClrTx/>
                <a:buSzTx/>
                <a:buFontTx/>
                <a:buNone/>
                <a:tabLst/>
                <a:defRPr kumimoji="0" sz="1200" b="1" i="0" u="none" strike="noStrike" kern="0" cap="none" spc="0" normalizeH="0" baseline="0">
                  <a:ln>
                    <a:noFill/>
                  </a:ln>
                  <a:solidFill>
                    <a:srgbClr val="000000"/>
                  </a:solidFill>
                  <a:effectLst/>
                  <a:uLnTx/>
                  <a:uFillTx/>
                </a:defRPr>
              </a:lvl1pPr>
              <a:lvl2pPr marL="742950" indent="-285750" eaLnBrk="0" hangingPunct="0">
                <a:defRPr sz="2000">
                  <a:latin typeface="Times New Roman" panose="02020603050405020304" pitchFamily="18" charset="0"/>
                </a:defRPr>
              </a:lvl2pPr>
              <a:lvl3pPr marL="1143000" indent="-228600" eaLnBrk="0" hangingPunct="0">
                <a:defRPr sz="2000">
                  <a:latin typeface="Times New Roman" panose="02020603050405020304" pitchFamily="18" charset="0"/>
                </a:defRPr>
              </a:lvl3pPr>
              <a:lvl4pPr marL="1600200" indent="-228600" eaLnBrk="0" hangingPunct="0">
                <a:defRPr sz="2000">
                  <a:latin typeface="Times New Roman" panose="02020603050405020304" pitchFamily="18" charset="0"/>
                </a:defRPr>
              </a:lvl4pPr>
              <a:lvl5pPr marL="2057400" indent="-228600" eaLnBrk="0" hangingPunct="0">
                <a:defRPr sz="2000">
                  <a:latin typeface="Times New Roman" panose="02020603050405020304" pitchFamily="18" charset="0"/>
                </a:defRPr>
              </a:lvl5pPr>
              <a:lvl6pPr marL="2514600" indent="-228600" eaLnBrk="0" fontAlgn="base" hangingPunct="0">
                <a:spcBef>
                  <a:spcPct val="0"/>
                </a:spcBef>
                <a:spcAft>
                  <a:spcPct val="0"/>
                </a:spcAft>
                <a:defRPr sz="2000">
                  <a:latin typeface="Times New Roman" panose="02020603050405020304" pitchFamily="18" charset="0"/>
                </a:defRPr>
              </a:lvl6pPr>
              <a:lvl7pPr marL="2971800" indent="-228600" eaLnBrk="0" fontAlgn="base" hangingPunct="0">
                <a:spcBef>
                  <a:spcPct val="0"/>
                </a:spcBef>
                <a:spcAft>
                  <a:spcPct val="0"/>
                </a:spcAft>
                <a:defRPr sz="2000">
                  <a:latin typeface="Times New Roman" panose="02020603050405020304" pitchFamily="18" charset="0"/>
                </a:defRPr>
              </a:lvl7pPr>
              <a:lvl8pPr marL="3429000" indent="-228600" eaLnBrk="0" fontAlgn="base" hangingPunct="0">
                <a:spcBef>
                  <a:spcPct val="0"/>
                </a:spcBef>
                <a:spcAft>
                  <a:spcPct val="0"/>
                </a:spcAft>
                <a:defRPr sz="2000">
                  <a:latin typeface="Times New Roman" panose="02020603050405020304" pitchFamily="18" charset="0"/>
                </a:defRPr>
              </a:lvl8pPr>
              <a:lvl9pPr marL="3886200" indent="-228600" eaLnBrk="0" fontAlgn="base" hangingPunct="0">
                <a:spcBef>
                  <a:spcPct val="0"/>
                </a:spcBef>
                <a:spcAft>
                  <a:spcPct val="0"/>
                </a:spcAft>
                <a:defRPr sz="2000">
                  <a:latin typeface="Times New Roman" panose="02020603050405020304" pitchFamily="18" charset="0"/>
                </a:defRPr>
              </a:lvl9pPr>
            </a:lstStyle>
            <a:p>
              <a:r>
                <a:rPr lang="en-US" altLang="en-US" sz="900" dirty="0"/>
                <a:t>COMPARISON</a:t>
              </a:r>
            </a:p>
          </p:txBody>
        </p:sp>
        <p:sp>
          <p:nvSpPr>
            <p:cNvPr id="49" name="Oval 48"/>
            <p:cNvSpPr/>
            <p:nvPr/>
          </p:nvSpPr>
          <p:spPr>
            <a:xfrm>
              <a:off x="6151612" y="3457009"/>
              <a:ext cx="432000" cy="432000"/>
            </a:xfrm>
            <a:prstGeom prst="ellipse">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CA" sz="1350" dirty="0"/>
                <a:t>2</a:t>
              </a:r>
            </a:p>
          </p:txBody>
        </p:sp>
      </p:grpSp>
      <p:grpSp>
        <p:nvGrpSpPr>
          <p:cNvPr id="22" name="Group 21"/>
          <p:cNvGrpSpPr/>
          <p:nvPr/>
        </p:nvGrpSpPr>
        <p:grpSpPr>
          <a:xfrm>
            <a:off x="4886040" y="2202168"/>
            <a:ext cx="3345858" cy="1795595"/>
            <a:chOff x="6514720" y="1793223"/>
            <a:chExt cx="4461144" cy="2394127"/>
          </a:xfrm>
        </p:grpSpPr>
        <p:sp>
          <p:nvSpPr>
            <p:cNvPr id="45" name="Oval 44"/>
            <p:cNvSpPr/>
            <p:nvPr/>
          </p:nvSpPr>
          <p:spPr>
            <a:xfrm>
              <a:off x="10543864" y="1793223"/>
              <a:ext cx="432000" cy="432000"/>
            </a:xfrm>
            <a:prstGeom prst="ellipse">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CA" sz="1350" dirty="0"/>
                <a:t>3</a:t>
              </a:r>
            </a:p>
          </p:txBody>
        </p:sp>
        <p:sp>
          <p:nvSpPr>
            <p:cNvPr id="61" name="TextBox 4"/>
            <p:cNvSpPr txBox="1">
              <a:spLocks noChangeArrowheads="1"/>
            </p:cNvSpPr>
            <p:nvPr/>
          </p:nvSpPr>
          <p:spPr bwMode="auto">
            <a:xfrm>
              <a:off x="6514720" y="3879574"/>
              <a:ext cx="1716675" cy="307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algn="ctr" defTabSz="685800" eaLnBrk="1" fontAlgn="base" hangingPunct="1">
                <a:spcBef>
                  <a:spcPct val="0"/>
                </a:spcBef>
                <a:spcAft>
                  <a:spcPct val="0"/>
                </a:spcAft>
                <a:defRPr/>
              </a:pPr>
              <a:r>
                <a:rPr lang="en-US" altLang="en-US" sz="900" b="1" kern="0" dirty="0">
                  <a:solidFill>
                    <a:srgbClr val="000000"/>
                  </a:solidFill>
                  <a:latin typeface="+mn-lt"/>
                </a:rPr>
                <a:t>COMPUTATION</a:t>
              </a:r>
            </a:p>
          </p:txBody>
        </p:sp>
        <p:sp>
          <p:nvSpPr>
            <p:cNvPr id="50" name="Oval 49"/>
            <p:cNvSpPr/>
            <p:nvPr/>
          </p:nvSpPr>
          <p:spPr>
            <a:xfrm>
              <a:off x="7100120" y="3457009"/>
              <a:ext cx="432000" cy="432000"/>
            </a:xfrm>
            <a:prstGeom prst="ellipse">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CA" sz="1350" dirty="0"/>
                <a:t>3</a:t>
              </a:r>
            </a:p>
          </p:txBody>
        </p:sp>
      </p:grpSp>
      <p:grpSp>
        <p:nvGrpSpPr>
          <p:cNvPr id="25" name="Group 24"/>
          <p:cNvGrpSpPr/>
          <p:nvPr/>
        </p:nvGrpSpPr>
        <p:grpSpPr>
          <a:xfrm>
            <a:off x="5862475" y="2732902"/>
            <a:ext cx="1658543" cy="1264700"/>
            <a:chOff x="7816634" y="2500869"/>
            <a:chExt cx="2211390" cy="1686266"/>
          </a:xfrm>
        </p:grpSpPr>
        <p:sp>
          <p:nvSpPr>
            <p:cNvPr id="46" name="Oval 45"/>
            <p:cNvSpPr/>
            <p:nvPr/>
          </p:nvSpPr>
          <p:spPr>
            <a:xfrm>
              <a:off x="9596024" y="2500869"/>
              <a:ext cx="432000" cy="432000"/>
            </a:xfrm>
            <a:prstGeom prst="ellipse">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CA" sz="1350" dirty="0"/>
                <a:t>4</a:t>
              </a:r>
            </a:p>
          </p:txBody>
        </p:sp>
        <p:sp>
          <p:nvSpPr>
            <p:cNvPr id="72" name="TextBox 4"/>
            <p:cNvSpPr txBox="1">
              <a:spLocks noChangeArrowheads="1"/>
            </p:cNvSpPr>
            <p:nvPr/>
          </p:nvSpPr>
          <p:spPr bwMode="auto">
            <a:xfrm>
              <a:off x="7816634" y="3879359"/>
              <a:ext cx="1716675" cy="307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algn="ctr" defTabSz="685800" eaLnBrk="1" fontAlgn="base" hangingPunct="1">
                <a:spcBef>
                  <a:spcPct val="0"/>
                </a:spcBef>
                <a:spcAft>
                  <a:spcPct val="0"/>
                </a:spcAft>
                <a:defRPr/>
              </a:pPr>
              <a:r>
                <a:rPr lang="en-US" altLang="en-US" sz="900" b="1" kern="0" dirty="0">
                  <a:solidFill>
                    <a:srgbClr val="000000"/>
                  </a:solidFill>
                  <a:latin typeface="+mn-lt"/>
                </a:rPr>
                <a:t>CORRECTION</a:t>
              </a:r>
            </a:p>
          </p:txBody>
        </p:sp>
        <p:sp>
          <p:nvSpPr>
            <p:cNvPr id="51" name="Oval 50"/>
            <p:cNvSpPr/>
            <p:nvPr/>
          </p:nvSpPr>
          <p:spPr>
            <a:xfrm>
              <a:off x="8445228" y="3457009"/>
              <a:ext cx="432000" cy="432000"/>
            </a:xfrm>
            <a:prstGeom prst="ellipse">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CA" sz="1350" dirty="0"/>
                <a:t>4</a:t>
              </a:r>
            </a:p>
          </p:txBody>
        </p:sp>
      </p:grpSp>
      <p:cxnSp>
        <p:nvCxnSpPr>
          <p:cNvPr id="27" name="Straight Connector 26"/>
          <p:cNvCxnSpPr/>
          <p:nvPr/>
        </p:nvCxnSpPr>
        <p:spPr>
          <a:xfrm flipV="1">
            <a:off x="6890148" y="2028778"/>
            <a:ext cx="729853" cy="469440"/>
          </a:xfrm>
          <a:prstGeom prst="line">
            <a:avLst/>
          </a:prstGeom>
          <a:ln w="38100">
            <a:solidFill>
              <a:schemeClr val="accent2"/>
            </a:solidFill>
            <a:prstDash val="dash"/>
          </a:ln>
        </p:spPr>
        <p:style>
          <a:lnRef idx="1">
            <a:schemeClr val="accent1"/>
          </a:lnRef>
          <a:fillRef idx="0">
            <a:schemeClr val="accent1"/>
          </a:fillRef>
          <a:effectRef idx="0">
            <a:schemeClr val="accent1"/>
          </a:effectRef>
          <a:fontRef idx="minor">
            <a:schemeClr val="tx1"/>
          </a:fontRef>
        </p:style>
      </p:cxnSp>
      <p:pic>
        <p:nvPicPr>
          <p:cNvPr id="62" name="Picture 2" descr="E:\Faculty Positions Interview Materials\Teaching Seminar Presentation\brain.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49558" y="1768257"/>
            <a:ext cx="514952" cy="5149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4636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par>
                                <p:cTn id="14" presetID="10" presetClass="entr" presetSubtype="0" fill="hold" nodeType="with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fade">
                                      <p:cBhvr>
                                        <p:cTn id="16" dur="500"/>
                                        <p:tgtEl>
                                          <p:spTgt spid="2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62"/>
                                        </p:tgtEl>
                                        <p:attrNameLst>
                                          <p:attrName>style.visibility</p:attrName>
                                        </p:attrNameLst>
                                      </p:cBhvr>
                                      <p:to>
                                        <p:strVal val="visible"/>
                                      </p:to>
                                    </p:set>
                                    <p:animEffect transition="in" filter="fade">
                                      <p:cBhvr>
                                        <p:cTn id="24" dur="500"/>
                                        <p:tgtEl>
                                          <p:spTgt spid="62"/>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21"/>
                                        </p:tgtEl>
                                        <p:attrNameLst>
                                          <p:attrName>style.visibility</p:attrName>
                                        </p:attrNameLst>
                                      </p:cBhvr>
                                      <p:to>
                                        <p:strVal val="visible"/>
                                      </p:to>
                                    </p:set>
                                    <p:animEffect transition="in" filter="fade">
                                      <p:cBhvr>
                                        <p:cTn id="30" dur="500"/>
                                        <p:tgtEl>
                                          <p:spTgt spid="21"/>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500"/>
                                        <p:tgtEl>
                                          <p:spTgt spid="3">
                                            <p:txEl>
                                              <p:pRg st="4" end="4"/>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5" end="5"/>
                                            </p:txEl>
                                          </p:spTgt>
                                        </p:tgtEl>
                                        <p:attrNameLst>
                                          <p:attrName>style.visibility</p:attrName>
                                        </p:attrNameLst>
                                      </p:cBhvr>
                                      <p:to>
                                        <p:strVal val="visible"/>
                                      </p:to>
                                    </p:set>
                                    <p:animEffect transition="in" filter="fade">
                                      <p:cBhvr>
                                        <p:cTn id="38" dur="500"/>
                                        <p:tgtEl>
                                          <p:spTgt spid="3">
                                            <p:txEl>
                                              <p:pRg st="5" end="5"/>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22"/>
                                        </p:tgtEl>
                                        <p:attrNameLst>
                                          <p:attrName>style.visibility</p:attrName>
                                        </p:attrNameLst>
                                      </p:cBhvr>
                                      <p:to>
                                        <p:strVal val="visible"/>
                                      </p:to>
                                    </p:set>
                                    <p:animEffect transition="in" filter="fade">
                                      <p:cBhvr>
                                        <p:cTn id="41" dur="500"/>
                                        <p:tgtEl>
                                          <p:spTgt spid="22"/>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
                                            <p:txEl>
                                              <p:pRg st="6" end="6"/>
                                            </p:txEl>
                                          </p:spTgt>
                                        </p:tgtEl>
                                        <p:attrNameLst>
                                          <p:attrName>style.visibility</p:attrName>
                                        </p:attrNameLst>
                                      </p:cBhvr>
                                      <p:to>
                                        <p:strVal val="visible"/>
                                      </p:to>
                                    </p:set>
                                    <p:animEffect transition="in" filter="fade">
                                      <p:cBhvr>
                                        <p:cTn id="46" dur="500"/>
                                        <p:tgtEl>
                                          <p:spTgt spid="3">
                                            <p:txEl>
                                              <p:pRg st="6" end="6"/>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25"/>
                                        </p:tgtEl>
                                        <p:attrNameLst>
                                          <p:attrName>style.visibility</p:attrName>
                                        </p:attrNameLst>
                                      </p:cBhvr>
                                      <p:to>
                                        <p:strVal val="visible"/>
                                      </p:to>
                                    </p:set>
                                    <p:animEffect transition="in" filter="fade">
                                      <p:cBhvr>
                                        <p:cTn id="49" dur="500"/>
                                        <p:tgtEl>
                                          <p:spTgt spid="25"/>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
                                            <p:txEl>
                                              <p:pRg st="7" end="7"/>
                                            </p:txEl>
                                          </p:spTgt>
                                        </p:tgtEl>
                                        <p:attrNameLst>
                                          <p:attrName>style.visibility</p:attrName>
                                        </p:attrNameLst>
                                      </p:cBhvr>
                                      <p:to>
                                        <p:strVal val="visible"/>
                                      </p:to>
                                    </p:set>
                                    <p:animEffect transition="in" filter="fade">
                                      <p:cBhvr>
                                        <p:cTn id="5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9" name="Picture 3" descr="E:\Faculty Positions Interview Materials\Teaching Seminar Presentation\download.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42725" y="2650383"/>
            <a:ext cx="804791" cy="804791"/>
          </a:xfrm>
          <a:prstGeom prst="rect">
            <a:avLst/>
          </a:prstGeom>
          <a:noFill/>
          <a:extLst>
            <a:ext uri="{909E8E84-426E-40DD-AFC4-6F175D3DCCD1}">
              <a14:hiddenFill xmlns:a14="http://schemas.microsoft.com/office/drawing/2010/main">
                <a:solidFill>
                  <a:srgbClr val="FFFFFF"/>
                </a:solidFill>
              </a14:hiddenFill>
            </a:ext>
          </a:extLst>
        </p:spPr>
      </p:pic>
      <p:sp>
        <p:nvSpPr>
          <p:cNvPr id="100" name="Slide Number Placeholder 99"/>
          <p:cNvSpPr>
            <a:spLocks noGrp="1"/>
          </p:cNvSpPr>
          <p:nvPr>
            <p:ph type="sldNum" sz="quarter" idx="12"/>
          </p:nvPr>
        </p:nvSpPr>
        <p:spPr/>
        <p:txBody>
          <a:bodyPr/>
          <a:lstStyle/>
          <a:p>
            <a:fld id="{B6F15528-21DE-4FAA-801E-634DDDAF4B2B}" type="slidenum">
              <a:rPr lang="en-US" smtClean="0">
                <a:solidFill>
                  <a:prstClr val="black">
                    <a:tint val="75000"/>
                  </a:prstClr>
                </a:solidFill>
              </a:rPr>
              <a:pPr/>
              <a:t>3</a:t>
            </a:fld>
            <a:endParaRPr lang="en-US">
              <a:solidFill>
                <a:prstClr val="black">
                  <a:tint val="75000"/>
                </a:prstClr>
              </a:solidFill>
            </a:endParaRPr>
          </a:p>
        </p:txBody>
      </p:sp>
      <p:sp>
        <p:nvSpPr>
          <p:cNvPr id="101" name="Title 1"/>
          <p:cNvSpPr txBox="1">
            <a:spLocks/>
          </p:cNvSpPr>
          <p:nvPr/>
        </p:nvSpPr>
        <p:spPr>
          <a:xfrm>
            <a:off x="971550" y="1028703"/>
            <a:ext cx="7623216" cy="994172"/>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pPr>
              <a:defRPr/>
            </a:pPr>
            <a:r>
              <a:rPr lang="en-CA" sz="2100" dirty="0">
                <a:solidFill>
                  <a:srgbClr val="5B9BD5">
                    <a:lumMod val="75000"/>
                  </a:srgbClr>
                </a:solidFill>
                <a:latin typeface="Calibri Light" panose="020F0302020204030204"/>
              </a:rPr>
              <a:t>INTRODUCTION TO CONTROL SYSTEMS: </a:t>
            </a:r>
            <a:r>
              <a:rPr lang="en-CA" sz="2100" dirty="0">
                <a:solidFill>
                  <a:srgbClr val="FF0000"/>
                </a:solidFill>
                <a:latin typeface="Calibri Light" panose="020F0302020204030204"/>
              </a:rPr>
              <a:t>MANUAL Vs. AUTOMATIC CONTROL SYSTEM</a:t>
            </a:r>
          </a:p>
        </p:txBody>
      </p:sp>
      <p:pic>
        <p:nvPicPr>
          <p:cNvPr id="4098" name="Picture 2" descr="E:\Faculty Positions Interview Materials\Teaching Seminar Presentation\brain.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76909" y="2559889"/>
            <a:ext cx="683978" cy="683978"/>
          </a:xfrm>
          <a:prstGeom prst="rect">
            <a:avLst/>
          </a:prstGeom>
          <a:noFill/>
          <a:extLst>
            <a:ext uri="{909E8E84-426E-40DD-AFC4-6F175D3DCCD1}">
              <a14:hiddenFill xmlns:a14="http://schemas.microsoft.com/office/drawing/2010/main">
                <a:solidFill>
                  <a:srgbClr val="FFFFFF"/>
                </a:solidFill>
              </a14:hiddenFill>
            </a:ext>
          </a:extLst>
        </p:spPr>
      </p:pic>
      <p:pic>
        <p:nvPicPr>
          <p:cNvPr id="102"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380029" y="2504608"/>
            <a:ext cx="945390" cy="9373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descr="E:\Faculty Positions Interview Materials\Teaching Seminar Presentation\142886-eye-symbol.jpe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463073" y="4970205"/>
            <a:ext cx="789237" cy="459046"/>
          </a:xfrm>
          <a:prstGeom prst="rect">
            <a:avLst/>
          </a:prstGeom>
          <a:noFill/>
          <a:extLst>
            <a:ext uri="{909E8E84-426E-40DD-AFC4-6F175D3DCCD1}">
              <a14:hiddenFill xmlns:a14="http://schemas.microsoft.com/office/drawing/2010/main">
                <a:solidFill>
                  <a:srgbClr val="FFFFFF"/>
                </a:solidFill>
              </a14:hiddenFill>
            </a:ext>
          </a:extLst>
        </p:spPr>
      </p:pic>
      <p:sp>
        <p:nvSpPr>
          <p:cNvPr id="103" name="Content Placeholder 2"/>
          <p:cNvSpPr>
            <a:spLocks noGrp="1"/>
          </p:cNvSpPr>
          <p:nvPr>
            <p:ph idx="1"/>
          </p:nvPr>
        </p:nvSpPr>
        <p:spPr>
          <a:xfrm>
            <a:off x="1024939" y="1911888"/>
            <a:ext cx="2175461" cy="368579"/>
          </a:xfrm>
        </p:spPr>
        <p:style>
          <a:lnRef idx="0">
            <a:schemeClr val="accent2"/>
          </a:lnRef>
          <a:fillRef idx="3">
            <a:schemeClr val="accent2"/>
          </a:fillRef>
          <a:effectRef idx="3">
            <a:schemeClr val="accent2"/>
          </a:effectRef>
          <a:fontRef idx="minor">
            <a:schemeClr val="lt1"/>
          </a:fontRef>
        </p:style>
        <p:txBody>
          <a:bodyPr>
            <a:normAutofit fontScale="92500"/>
          </a:bodyPr>
          <a:lstStyle/>
          <a:p>
            <a:pPr marL="0" indent="0" algn="ctr">
              <a:lnSpc>
                <a:spcPct val="150000"/>
              </a:lnSpc>
              <a:buNone/>
            </a:pPr>
            <a:r>
              <a:rPr lang="en-US" sz="1350" b="1" dirty="0"/>
              <a:t>MANUAL CONTROL SYSTEM</a:t>
            </a:r>
          </a:p>
        </p:txBody>
      </p:sp>
      <p:pic>
        <p:nvPicPr>
          <p:cNvPr id="4101" name="Picture 5" descr="E:\Faculty Positions Interview Materials\Teaching Seminar Presentation\Figures\man-actions-sml.jp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432259" y="1756182"/>
            <a:ext cx="625723" cy="803707"/>
          </a:xfrm>
          <a:prstGeom prst="rect">
            <a:avLst/>
          </a:prstGeom>
          <a:noFill/>
          <a:extLst>
            <a:ext uri="{909E8E84-426E-40DD-AFC4-6F175D3DCCD1}">
              <a14:hiddenFill xmlns:a14="http://schemas.microsoft.com/office/drawing/2010/main">
                <a:solidFill>
                  <a:srgbClr val="FFFFFF"/>
                </a:solidFill>
              </a14:hiddenFill>
            </a:ext>
          </a:extLst>
        </p:spPr>
      </p:pic>
      <p:grpSp>
        <p:nvGrpSpPr>
          <p:cNvPr id="98" name="Group 90"/>
          <p:cNvGrpSpPr>
            <a:grpSpLocks/>
          </p:cNvGrpSpPr>
          <p:nvPr/>
        </p:nvGrpSpPr>
        <p:grpSpPr bwMode="auto">
          <a:xfrm>
            <a:off x="268290" y="2049634"/>
            <a:ext cx="8294289" cy="2870176"/>
            <a:chOff x="-167699" y="1749439"/>
            <a:chExt cx="9714031" cy="3281400"/>
          </a:xfrm>
        </p:grpSpPr>
        <p:grpSp>
          <p:nvGrpSpPr>
            <p:cNvPr id="104" name="Group 84"/>
            <p:cNvGrpSpPr>
              <a:grpSpLocks/>
            </p:cNvGrpSpPr>
            <p:nvPr/>
          </p:nvGrpSpPr>
          <p:grpSpPr bwMode="auto">
            <a:xfrm>
              <a:off x="-167699" y="1749439"/>
              <a:ext cx="9714031" cy="3281400"/>
              <a:chOff x="-243899" y="1749439"/>
              <a:chExt cx="9714031" cy="3281400"/>
            </a:xfrm>
          </p:grpSpPr>
          <p:grpSp>
            <p:nvGrpSpPr>
              <p:cNvPr id="109" name="Group 48"/>
              <p:cNvGrpSpPr>
                <a:grpSpLocks/>
              </p:cNvGrpSpPr>
              <p:nvPr/>
            </p:nvGrpSpPr>
            <p:grpSpPr bwMode="auto">
              <a:xfrm>
                <a:off x="-243899" y="3216382"/>
                <a:ext cx="9714031" cy="1704160"/>
                <a:chOff x="-167699" y="2454382"/>
                <a:chExt cx="9714031" cy="1704160"/>
              </a:xfrm>
            </p:grpSpPr>
            <p:sp>
              <p:nvSpPr>
                <p:cNvPr id="119" name="TextBox 118"/>
                <p:cNvSpPr txBox="1"/>
                <p:nvPr/>
              </p:nvSpPr>
              <p:spPr>
                <a:xfrm>
                  <a:off x="4648200" y="3759935"/>
                  <a:ext cx="1066800" cy="398607"/>
                </a:xfrm>
                <a:prstGeom prst="rect">
                  <a:avLst/>
                </a:prstGeom>
              </p:spPr>
              <p:style>
                <a:lnRef idx="0">
                  <a:schemeClr val="accent1"/>
                </a:lnRef>
                <a:fillRef idx="3">
                  <a:schemeClr val="accent1"/>
                </a:fillRef>
                <a:effectRef idx="3">
                  <a:schemeClr val="accent1"/>
                </a:effectRef>
                <a:fontRef idx="minor">
                  <a:schemeClr val="lt1"/>
                </a:fontRef>
              </p:style>
              <p:txBody>
                <a:bodyPr vert="horz" lIns="68580" tIns="34290" rIns="68580" bIns="34290" rtlCol="0" anchor="ctr">
                  <a:normAutofit/>
                </a:bodyPr>
                <a:lstStyle>
                  <a:defPPr>
                    <a:defRPr lang="en-US"/>
                  </a:defPPr>
                  <a:lvl1pPr indent="0" algn="ctr" defTabSz="914377">
                    <a:lnSpc>
                      <a:spcPct val="110000"/>
                    </a:lnSpc>
                    <a:spcBef>
                      <a:spcPct val="20000"/>
                    </a:spcBef>
                    <a:buFont typeface="Arial" pitchFamily="34" charset="0"/>
                    <a:buNone/>
                    <a:defRPr b="1"/>
                  </a:lvl1pPr>
                  <a:lvl2pPr marL="742932" indent="-285744" defTabSz="914377">
                    <a:spcBef>
                      <a:spcPct val="20000"/>
                    </a:spcBef>
                    <a:buFont typeface="Arial" pitchFamily="34" charset="0"/>
                    <a:buChar char="–"/>
                    <a:defRPr sz="2800"/>
                  </a:lvl2pPr>
                  <a:lvl3pPr marL="1142971" indent="-228594" defTabSz="914377">
                    <a:spcBef>
                      <a:spcPct val="20000"/>
                    </a:spcBef>
                    <a:buFont typeface="Arial" pitchFamily="34" charset="0"/>
                    <a:buChar char="•"/>
                    <a:defRPr sz="2400"/>
                  </a:lvl3pPr>
                  <a:lvl4pPr marL="1600160" indent="-228594" defTabSz="914377">
                    <a:spcBef>
                      <a:spcPct val="20000"/>
                    </a:spcBef>
                    <a:buFont typeface="Arial" pitchFamily="34" charset="0"/>
                    <a:buChar char="–"/>
                    <a:defRPr sz="2000"/>
                  </a:lvl4pPr>
                  <a:lvl5pPr marL="2057349" indent="-228594" defTabSz="914377">
                    <a:spcBef>
                      <a:spcPct val="20000"/>
                    </a:spcBef>
                    <a:buFont typeface="Arial" pitchFamily="34" charset="0"/>
                    <a:buChar char="»"/>
                    <a:defRPr sz="2000"/>
                  </a:lvl5pPr>
                  <a:lvl6pPr marL="2514537" indent="-228594" defTabSz="914377">
                    <a:spcBef>
                      <a:spcPct val="20000"/>
                    </a:spcBef>
                    <a:buFont typeface="Arial" pitchFamily="34" charset="0"/>
                    <a:buChar char="•"/>
                    <a:defRPr sz="2000"/>
                  </a:lvl6pPr>
                  <a:lvl7pPr marL="2971726" indent="-228594" defTabSz="914377">
                    <a:spcBef>
                      <a:spcPct val="20000"/>
                    </a:spcBef>
                    <a:buFont typeface="Arial" pitchFamily="34" charset="0"/>
                    <a:buChar char="•"/>
                    <a:defRPr sz="2000"/>
                  </a:lvl7pPr>
                  <a:lvl8pPr marL="3428914" indent="-228594" defTabSz="914377">
                    <a:spcBef>
                      <a:spcPct val="20000"/>
                    </a:spcBef>
                    <a:buFont typeface="Arial" pitchFamily="34" charset="0"/>
                    <a:buChar char="•"/>
                    <a:defRPr sz="2000"/>
                  </a:lvl8pPr>
                  <a:lvl9pPr marL="3886103" indent="-228594" defTabSz="914377">
                    <a:spcBef>
                      <a:spcPct val="20000"/>
                    </a:spcBef>
                    <a:buFont typeface="Arial" pitchFamily="34" charset="0"/>
                    <a:buChar char="•"/>
                    <a:defRPr sz="2000"/>
                  </a:lvl9pPr>
                </a:lstStyle>
                <a:p>
                  <a:r>
                    <a:rPr lang="en-US" sz="1350" b="0" dirty="0"/>
                    <a:t>Sensor</a:t>
                  </a:r>
                </a:p>
              </p:txBody>
            </p:sp>
            <p:grpSp>
              <p:nvGrpSpPr>
                <p:cNvPr id="120" name="Group 30"/>
                <p:cNvGrpSpPr>
                  <a:grpSpLocks/>
                </p:cNvGrpSpPr>
                <p:nvPr/>
              </p:nvGrpSpPr>
              <p:grpSpPr bwMode="auto">
                <a:xfrm>
                  <a:off x="1219200" y="2588429"/>
                  <a:ext cx="7543800" cy="411296"/>
                  <a:chOff x="685800" y="2588429"/>
                  <a:chExt cx="7543800" cy="411296"/>
                </a:xfrm>
              </p:grpSpPr>
              <p:grpSp>
                <p:nvGrpSpPr>
                  <p:cNvPr id="127" name="Group 25"/>
                  <p:cNvGrpSpPr>
                    <a:grpSpLocks/>
                  </p:cNvGrpSpPr>
                  <p:nvPr/>
                </p:nvGrpSpPr>
                <p:grpSpPr bwMode="auto">
                  <a:xfrm>
                    <a:off x="1676400" y="2588429"/>
                    <a:ext cx="5867400" cy="411296"/>
                    <a:chOff x="1295400" y="2588429"/>
                    <a:chExt cx="5867400" cy="411296"/>
                  </a:xfrm>
                </p:grpSpPr>
                <p:grpSp>
                  <p:nvGrpSpPr>
                    <p:cNvPr id="130" name="Group 14"/>
                    <p:cNvGrpSpPr>
                      <a:grpSpLocks/>
                    </p:cNvGrpSpPr>
                    <p:nvPr/>
                  </p:nvGrpSpPr>
                  <p:grpSpPr bwMode="auto">
                    <a:xfrm>
                      <a:off x="3657600" y="2590015"/>
                      <a:ext cx="1066800" cy="398606"/>
                      <a:chOff x="3429000" y="2742415"/>
                      <a:chExt cx="1066800" cy="398606"/>
                    </a:xfrm>
                  </p:grpSpPr>
                  <p:sp>
                    <p:nvSpPr>
                      <p:cNvPr id="147" name="Rectangle 146"/>
                      <p:cNvSpPr/>
                      <p:nvPr/>
                    </p:nvSpPr>
                    <p:spPr>
                      <a:xfrm>
                        <a:off x="3429000" y="2742415"/>
                        <a:ext cx="1066800" cy="379327"/>
                      </a:xfrm>
                      <a:prstGeom prst="rect">
                        <a:avLst/>
                      </a:prstGeom>
                      <a:gradFill rotWithShape="1">
                        <a:gsLst>
                          <a:gs pos="0">
                            <a:srgbClr val="2D2DB9">
                              <a:tint val="50000"/>
                              <a:satMod val="300000"/>
                            </a:srgbClr>
                          </a:gs>
                          <a:gs pos="35000">
                            <a:srgbClr val="2D2DB9">
                              <a:tint val="37000"/>
                              <a:satMod val="300000"/>
                            </a:srgbClr>
                          </a:gs>
                          <a:gs pos="100000">
                            <a:srgbClr val="2D2DB9">
                              <a:tint val="15000"/>
                              <a:satMod val="350000"/>
                            </a:srgbClr>
                          </a:gs>
                        </a:gsLst>
                        <a:lin ang="16200000" scaled="1"/>
                      </a:gradFill>
                      <a:ln w="9525" cap="flat" cmpd="sng" algn="ctr">
                        <a:solidFill>
                          <a:srgbClr val="2D2DB9">
                            <a:shade val="95000"/>
                            <a:satMod val="105000"/>
                          </a:srgbClr>
                        </a:solidFill>
                        <a:prstDash val="solid"/>
                      </a:ln>
                      <a:effectLst>
                        <a:outerShdw blurRad="40000" dist="20000" dir="5400000" rotWithShape="0">
                          <a:srgbClr val="000000">
                            <a:alpha val="38000"/>
                          </a:srgbClr>
                        </a:outerShdw>
                      </a:effectLst>
                    </p:spPr>
                    <p:txBody>
                      <a:bodyPr anchor="ctr"/>
                      <a:lstStyle/>
                      <a:p>
                        <a:pPr algn="ctr" defTabSz="685800">
                          <a:defRPr/>
                        </a:pPr>
                        <a:endParaRPr lang="en-US" sz="1500" kern="0">
                          <a:solidFill>
                            <a:srgbClr val="000000"/>
                          </a:solidFill>
                          <a:latin typeface="Times New Roman"/>
                        </a:endParaRPr>
                      </a:p>
                    </p:txBody>
                  </p:sp>
                  <p:sp>
                    <p:nvSpPr>
                      <p:cNvPr id="148" name="TextBox 147"/>
                      <p:cNvSpPr txBox="1"/>
                      <p:nvPr/>
                    </p:nvSpPr>
                    <p:spPr>
                      <a:xfrm>
                        <a:off x="3429000" y="2742415"/>
                        <a:ext cx="1066800" cy="398606"/>
                      </a:xfrm>
                      <a:prstGeom prst="rect">
                        <a:avLst/>
                      </a:prstGeom>
                    </p:spPr>
                    <p:style>
                      <a:lnRef idx="0">
                        <a:schemeClr val="accent1"/>
                      </a:lnRef>
                      <a:fillRef idx="3">
                        <a:schemeClr val="accent1"/>
                      </a:fillRef>
                      <a:effectRef idx="3">
                        <a:schemeClr val="accent1"/>
                      </a:effectRef>
                      <a:fontRef idx="minor">
                        <a:schemeClr val="lt1"/>
                      </a:fontRef>
                    </p:style>
                    <p:txBody>
                      <a:bodyPr vert="horz" lIns="68580" tIns="34290" rIns="68580" bIns="34290" rtlCol="0" anchor="ctr">
                        <a:normAutofit/>
                      </a:bodyPr>
                      <a:lstStyle>
                        <a:defPPr>
                          <a:defRPr lang="en-US"/>
                        </a:defPPr>
                        <a:lvl1pPr indent="0" algn="ctr" defTabSz="914377">
                          <a:lnSpc>
                            <a:spcPct val="150000"/>
                          </a:lnSpc>
                          <a:spcBef>
                            <a:spcPct val="20000"/>
                          </a:spcBef>
                          <a:buFont typeface="Arial" pitchFamily="34" charset="0"/>
                          <a:buNone/>
                          <a:defRPr b="1">
                            <a:solidFill>
                              <a:schemeClr val="lt1"/>
                            </a:solidFill>
                          </a:defRPr>
                        </a:lvl1pPr>
                        <a:lvl2pPr marL="742932" indent="-285744" defTabSz="914377">
                          <a:spcBef>
                            <a:spcPct val="20000"/>
                          </a:spcBef>
                          <a:buFont typeface="Arial" pitchFamily="34" charset="0"/>
                          <a:buChar char="–"/>
                          <a:defRPr sz="2800">
                            <a:solidFill>
                              <a:schemeClr val="lt1"/>
                            </a:solidFill>
                          </a:defRPr>
                        </a:lvl2pPr>
                        <a:lvl3pPr marL="1142971" indent="-228594" defTabSz="914377">
                          <a:spcBef>
                            <a:spcPct val="20000"/>
                          </a:spcBef>
                          <a:buFont typeface="Arial" pitchFamily="34" charset="0"/>
                          <a:buChar char="•"/>
                          <a:defRPr sz="2400">
                            <a:solidFill>
                              <a:schemeClr val="lt1"/>
                            </a:solidFill>
                          </a:defRPr>
                        </a:lvl3pPr>
                        <a:lvl4pPr marL="1600160" indent="-228594" defTabSz="914377">
                          <a:spcBef>
                            <a:spcPct val="20000"/>
                          </a:spcBef>
                          <a:buFont typeface="Arial" pitchFamily="34" charset="0"/>
                          <a:buChar char="–"/>
                          <a:defRPr sz="2000">
                            <a:solidFill>
                              <a:schemeClr val="lt1"/>
                            </a:solidFill>
                          </a:defRPr>
                        </a:lvl4pPr>
                        <a:lvl5pPr marL="2057349" indent="-228594" defTabSz="914377">
                          <a:spcBef>
                            <a:spcPct val="20000"/>
                          </a:spcBef>
                          <a:buFont typeface="Arial" pitchFamily="34" charset="0"/>
                          <a:buChar char="»"/>
                          <a:defRPr sz="2000">
                            <a:solidFill>
                              <a:schemeClr val="lt1"/>
                            </a:solidFill>
                          </a:defRPr>
                        </a:lvl5pPr>
                        <a:lvl6pPr marL="2514537" indent="-228594" defTabSz="914377">
                          <a:spcBef>
                            <a:spcPct val="20000"/>
                          </a:spcBef>
                          <a:buFont typeface="Arial" pitchFamily="34" charset="0"/>
                          <a:buChar char="•"/>
                          <a:defRPr sz="2000">
                            <a:solidFill>
                              <a:schemeClr val="lt1"/>
                            </a:solidFill>
                          </a:defRPr>
                        </a:lvl6pPr>
                        <a:lvl7pPr marL="2971726" indent="-228594" defTabSz="914377">
                          <a:spcBef>
                            <a:spcPct val="20000"/>
                          </a:spcBef>
                          <a:buFont typeface="Arial" pitchFamily="34" charset="0"/>
                          <a:buChar char="•"/>
                          <a:defRPr sz="2000">
                            <a:solidFill>
                              <a:schemeClr val="lt1"/>
                            </a:solidFill>
                          </a:defRPr>
                        </a:lvl7pPr>
                        <a:lvl8pPr marL="3428914" indent="-228594" defTabSz="914377">
                          <a:spcBef>
                            <a:spcPct val="20000"/>
                          </a:spcBef>
                          <a:buFont typeface="Arial" pitchFamily="34" charset="0"/>
                          <a:buChar char="•"/>
                          <a:defRPr sz="2000">
                            <a:solidFill>
                              <a:schemeClr val="lt1"/>
                            </a:solidFill>
                          </a:defRPr>
                        </a:lvl8pPr>
                        <a:lvl9pPr marL="3886103" indent="-228594" defTabSz="914377">
                          <a:spcBef>
                            <a:spcPct val="20000"/>
                          </a:spcBef>
                          <a:buFont typeface="Arial" pitchFamily="34" charset="0"/>
                          <a:buChar char="•"/>
                          <a:defRPr sz="2000">
                            <a:solidFill>
                              <a:schemeClr val="lt1"/>
                            </a:solidFill>
                          </a:defRPr>
                        </a:lvl9pPr>
                      </a:lstStyle>
                      <a:p>
                        <a:pPr>
                          <a:lnSpc>
                            <a:spcPct val="110000"/>
                          </a:lnSpc>
                        </a:pPr>
                        <a:r>
                          <a:rPr lang="en-US" sz="1350" b="0" dirty="0"/>
                          <a:t>Actuator</a:t>
                        </a:r>
                      </a:p>
                    </p:txBody>
                  </p:sp>
                </p:grpSp>
                <p:grpSp>
                  <p:nvGrpSpPr>
                    <p:cNvPr id="131" name="Group 16"/>
                    <p:cNvGrpSpPr>
                      <a:grpSpLocks/>
                    </p:cNvGrpSpPr>
                    <p:nvPr/>
                  </p:nvGrpSpPr>
                  <p:grpSpPr bwMode="auto">
                    <a:xfrm>
                      <a:off x="6096000" y="2590015"/>
                      <a:ext cx="1066800" cy="398607"/>
                      <a:chOff x="6400800" y="2590015"/>
                      <a:chExt cx="1066800" cy="398607"/>
                    </a:xfrm>
                  </p:grpSpPr>
                  <p:sp>
                    <p:nvSpPr>
                      <p:cNvPr id="145" name="Rectangle 144"/>
                      <p:cNvSpPr/>
                      <p:nvPr/>
                    </p:nvSpPr>
                    <p:spPr>
                      <a:xfrm>
                        <a:off x="6400800" y="2590015"/>
                        <a:ext cx="1066800" cy="379327"/>
                      </a:xfrm>
                      <a:prstGeom prst="rect">
                        <a:avLst/>
                      </a:prstGeom>
                      <a:gradFill rotWithShape="1">
                        <a:gsLst>
                          <a:gs pos="0">
                            <a:srgbClr val="2D2DB9">
                              <a:tint val="50000"/>
                              <a:satMod val="300000"/>
                            </a:srgbClr>
                          </a:gs>
                          <a:gs pos="35000">
                            <a:srgbClr val="2D2DB9">
                              <a:tint val="37000"/>
                              <a:satMod val="300000"/>
                            </a:srgbClr>
                          </a:gs>
                          <a:gs pos="100000">
                            <a:srgbClr val="2D2DB9">
                              <a:tint val="15000"/>
                              <a:satMod val="350000"/>
                            </a:srgbClr>
                          </a:gs>
                        </a:gsLst>
                        <a:lin ang="16200000" scaled="1"/>
                      </a:gradFill>
                      <a:ln w="9525" cap="flat" cmpd="sng" algn="ctr">
                        <a:solidFill>
                          <a:srgbClr val="2D2DB9">
                            <a:shade val="95000"/>
                            <a:satMod val="105000"/>
                          </a:srgbClr>
                        </a:solidFill>
                        <a:prstDash val="solid"/>
                      </a:ln>
                      <a:effectLst>
                        <a:outerShdw blurRad="40000" dist="20000" dir="5400000" rotWithShape="0">
                          <a:srgbClr val="000000">
                            <a:alpha val="38000"/>
                          </a:srgbClr>
                        </a:outerShdw>
                      </a:effectLst>
                    </p:spPr>
                    <p:txBody>
                      <a:bodyPr anchor="ctr"/>
                      <a:lstStyle/>
                      <a:p>
                        <a:pPr algn="ctr" defTabSz="685800">
                          <a:defRPr/>
                        </a:pPr>
                        <a:endParaRPr lang="en-US" sz="1500" kern="0">
                          <a:solidFill>
                            <a:srgbClr val="000000"/>
                          </a:solidFill>
                          <a:latin typeface="Times New Roman"/>
                        </a:endParaRPr>
                      </a:p>
                    </p:txBody>
                  </p:sp>
                  <p:sp>
                    <p:nvSpPr>
                      <p:cNvPr id="146" name="TextBox 145"/>
                      <p:cNvSpPr txBox="1"/>
                      <p:nvPr/>
                    </p:nvSpPr>
                    <p:spPr>
                      <a:xfrm>
                        <a:off x="6400800" y="2590015"/>
                        <a:ext cx="1066800" cy="398607"/>
                      </a:xfrm>
                      <a:prstGeom prst="rect">
                        <a:avLst/>
                      </a:prstGeom>
                    </p:spPr>
                    <p:style>
                      <a:lnRef idx="0">
                        <a:schemeClr val="accent1"/>
                      </a:lnRef>
                      <a:fillRef idx="3">
                        <a:schemeClr val="accent1"/>
                      </a:fillRef>
                      <a:effectRef idx="3">
                        <a:schemeClr val="accent1"/>
                      </a:effectRef>
                      <a:fontRef idx="minor">
                        <a:schemeClr val="lt1"/>
                      </a:fontRef>
                    </p:style>
                    <p:txBody>
                      <a:bodyPr vert="horz" lIns="68580" tIns="34290" rIns="68580" bIns="34290" rtlCol="0" anchor="ctr">
                        <a:normAutofit/>
                      </a:bodyPr>
                      <a:lstStyle>
                        <a:defPPr>
                          <a:defRPr lang="en-US"/>
                        </a:defPPr>
                        <a:lvl1pPr indent="0" algn="ctr" defTabSz="914377">
                          <a:lnSpc>
                            <a:spcPct val="110000"/>
                          </a:lnSpc>
                          <a:spcBef>
                            <a:spcPct val="20000"/>
                          </a:spcBef>
                          <a:buFont typeface="Arial" pitchFamily="34" charset="0"/>
                          <a:buNone/>
                          <a:defRPr b="1"/>
                        </a:lvl1pPr>
                        <a:lvl2pPr marL="742932" indent="-285744" defTabSz="914377">
                          <a:spcBef>
                            <a:spcPct val="20000"/>
                          </a:spcBef>
                          <a:buFont typeface="Arial" pitchFamily="34" charset="0"/>
                          <a:buChar char="–"/>
                          <a:defRPr sz="2800"/>
                        </a:lvl2pPr>
                        <a:lvl3pPr marL="1142971" indent="-228594" defTabSz="914377">
                          <a:spcBef>
                            <a:spcPct val="20000"/>
                          </a:spcBef>
                          <a:buFont typeface="Arial" pitchFamily="34" charset="0"/>
                          <a:buChar char="•"/>
                          <a:defRPr sz="2400"/>
                        </a:lvl3pPr>
                        <a:lvl4pPr marL="1600160" indent="-228594" defTabSz="914377">
                          <a:spcBef>
                            <a:spcPct val="20000"/>
                          </a:spcBef>
                          <a:buFont typeface="Arial" pitchFamily="34" charset="0"/>
                          <a:buChar char="–"/>
                          <a:defRPr sz="2000"/>
                        </a:lvl4pPr>
                        <a:lvl5pPr marL="2057349" indent="-228594" defTabSz="914377">
                          <a:spcBef>
                            <a:spcPct val="20000"/>
                          </a:spcBef>
                          <a:buFont typeface="Arial" pitchFamily="34" charset="0"/>
                          <a:buChar char="»"/>
                          <a:defRPr sz="2000"/>
                        </a:lvl5pPr>
                        <a:lvl6pPr marL="2514537" indent="-228594" defTabSz="914377">
                          <a:spcBef>
                            <a:spcPct val="20000"/>
                          </a:spcBef>
                          <a:buFont typeface="Arial" pitchFamily="34" charset="0"/>
                          <a:buChar char="•"/>
                          <a:defRPr sz="2000"/>
                        </a:lvl6pPr>
                        <a:lvl7pPr marL="2971726" indent="-228594" defTabSz="914377">
                          <a:spcBef>
                            <a:spcPct val="20000"/>
                          </a:spcBef>
                          <a:buFont typeface="Arial" pitchFamily="34" charset="0"/>
                          <a:buChar char="•"/>
                          <a:defRPr sz="2000"/>
                        </a:lvl7pPr>
                        <a:lvl8pPr marL="3428914" indent="-228594" defTabSz="914377">
                          <a:spcBef>
                            <a:spcPct val="20000"/>
                          </a:spcBef>
                          <a:buFont typeface="Arial" pitchFamily="34" charset="0"/>
                          <a:buChar char="•"/>
                          <a:defRPr sz="2000"/>
                        </a:lvl8pPr>
                        <a:lvl9pPr marL="3886103" indent="-228594" defTabSz="914377">
                          <a:spcBef>
                            <a:spcPct val="20000"/>
                          </a:spcBef>
                          <a:buFont typeface="Arial" pitchFamily="34" charset="0"/>
                          <a:buChar char="•"/>
                          <a:defRPr sz="2000"/>
                        </a:lvl9pPr>
                      </a:lstStyle>
                      <a:p>
                        <a:r>
                          <a:rPr lang="en-US" sz="1350" b="0" dirty="0"/>
                          <a:t>Process</a:t>
                        </a:r>
                      </a:p>
                    </p:txBody>
                  </p:sp>
                </p:grpSp>
                <p:grpSp>
                  <p:nvGrpSpPr>
                    <p:cNvPr id="132" name="Group 18"/>
                    <p:cNvGrpSpPr>
                      <a:grpSpLocks/>
                    </p:cNvGrpSpPr>
                    <p:nvPr/>
                  </p:nvGrpSpPr>
                  <p:grpSpPr bwMode="auto">
                    <a:xfrm>
                      <a:off x="2057400" y="2590015"/>
                      <a:ext cx="1219200" cy="398606"/>
                      <a:chOff x="3657600" y="3504415"/>
                      <a:chExt cx="1219200" cy="398606"/>
                    </a:xfrm>
                  </p:grpSpPr>
                  <p:sp>
                    <p:nvSpPr>
                      <p:cNvPr id="143" name="Rectangle 142"/>
                      <p:cNvSpPr/>
                      <p:nvPr/>
                    </p:nvSpPr>
                    <p:spPr>
                      <a:xfrm>
                        <a:off x="3657600" y="3504415"/>
                        <a:ext cx="1219200" cy="379327"/>
                      </a:xfrm>
                      <a:prstGeom prst="rect">
                        <a:avLst/>
                      </a:prstGeom>
                      <a:gradFill rotWithShape="1">
                        <a:gsLst>
                          <a:gs pos="0">
                            <a:srgbClr val="2D2DB9">
                              <a:tint val="50000"/>
                              <a:satMod val="300000"/>
                            </a:srgbClr>
                          </a:gs>
                          <a:gs pos="35000">
                            <a:srgbClr val="2D2DB9">
                              <a:tint val="37000"/>
                              <a:satMod val="300000"/>
                            </a:srgbClr>
                          </a:gs>
                          <a:gs pos="100000">
                            <a:srgbClr val="2D2DB9">
                              <a:tint val="15000"/>
                              <a:satMod val="350000"/>
                            </a:srgbClr>
                          </a:gs>
                        </a:gsLst>
                        <a:lin ang="16200000" scaled="1"/>
                      </a:gradFill>
                      <a:ln w="9525" cap="flat" cmpd="sng" algn="ctr">
                        <a:solidFill>
                          <a:srgbClr val="2D2DB9">
                            <a:shade val="95000"/>
                            <a:satMod val="105000"/>
                          </a:srgbClr>
                        </a:solidFill>
                        <a:prstDash val="solid"/>
                      </a:ln>
                      <a:effectLst>
                        <a:outerShdw blurRad="40000" dist="20000" dir="5400000" rotWithShape="0">
                          <a:srgbClr val="000000">
                            <a:alpha val="38000"/>
                          </a:srgbClr>
                        </a:outerShdw>
                      </a:effectLst>
                    </p:spPr>
                    <p:txBody>
                      <a:bodyPr anchor="ctr"/>
                      <a:lstStyle/>
                      <a:p>
                        <a:pPr algn="ctr" defTabSz="685800">
                          <a:defRPr/>
                        </a:pPr>
                        <a:endParaRPr lang="en-US" sz="1500" kern="0">
                          <a:solidFill>
                            <a:srgbClr val="000000"/>
                          </a:solidFill>
                          <a:latin typeface="Times New Roman"/>
                        </a:endParaRPr>
                      </a:p>
                    </p:txBody>
                  </p:sp>
                  <p:sp>
                    <p:nvSpPr>
                      <p:cNvPr id="144" name="TextBox 143"/>
                      <p:cNvSpPr txBox="1"/>
                      <p:nvPr/>
                    </p:nvSpPr>
                    <p:spPr>
                      <a:xfrm>
                        <a:off x="3657600" y="3504415"/>
                        <a:ext cx="1219200" cy="398606"/>
                      </a:xfrm>
                      <a:prstGeom prst="rect">
                        <a:avLst/>
                      </a:prstGeom>
                    </p:spPr>
                    <p:style>
                      <a:lnRef idx="0">
                        <a:schemeClr val="accent1"/>
                      </a:lnRef>
                      <a:fillRef idx="3">
                        <a:schemeClr val="accent1"/>
                      </a:fillRef>
                      <a:effectRef idx="3">
                        <a:schemeClr val="accent1"/>
                      </a:effectRef>
                      <a:fontRef idx="minor">
                        <a:schemeClr val="lt1"/>
                      </a:fontRef>
                    </p:style>
                    <p:txBody>
                      <a:bodyPr vert="horz" lIns="68580" tIns="34290" rIns="68580" bIns="34290" rtlCol="0" anchor="ctr">
                        <a:normAutofit/>
                      </a:bodyPr>
                      <a:lstStyle>
                        <a:defPPr>
                          <a:defRPr lang="en-US"/>
                        </a:defPPr>
                        <a:lvl1pPr indent="0" algn="ctr" defTabSz="914377">
                          <a:lnSpc>
                            <a:spcPct val="110000"/>
                          </a:lnSpc>
                          <a:spcBef>
                            <a:spcPct val="20000"/>
                          </a:spcBef>
                          <a:buFont typeface="Arial" pitchFamily="34" charset="0"/>
                          <a:buNone/>
                          <a:defRPr b="1"/>
                        </a:lvl1pPr>
                        <a:lvl2pPr marL="742932" indent="-285744" defTabSz="914377">
                          <a:spcBef>
                            <a:spcPct val="20000"/>
                          </a:spcBef>
                          <a:buFont typeface="Arial" pitchFamily="34" charset="0"/>
                          <a:buChar char="–"/>
                          <a:defRPr sz="2800"/>
                        </a:lvl2pPr>
                        <a:lvl3pPr marL="1142971" indent="-228594" defTabSz="914377">
                          <a:spcBef>
                            <a:spcPct val="20000"/>
                          </a:spcBef>
                          <a:buFont typeface="Arial" pitchFamily="34" charset="0"/>
                          <a:buChar char="•"/>
                          <a:defRPr sz="2400"/>
                        </a:lvl3pPr>
                        <a:lvl4pPr marL="1600160" indent="-228594" defTabSz="914377">
                          <a:spcBef>
                            <a:spcPct val="20000"/>
                          </a:spcBef>
                          <a:buFont typeface="Arial" pitchFamily="34" charset="0"/>
                          <a:buChar char="–"/>
                          <a:defRPr sz="2000"/>
                        </a:lvl4pPr>
                        <a:lvl5pPr marL="2057349" indent="-228594" defTabSz="914377">
                          <a:spcBef>
                            <a:spcPct val="20000"/>
                          </a:spcBef>
                          <a:buFont typeface="Arial" pitchFamily="34" charset="0"/>
                          <a:buChar char="»"/>
                          <a:defRPr sz="2000"/>
                        </a:lvl5pPr>
                        <a:lvl6pPr marL="2514537" indent="-228594" defTabSz="914377">
                          <a:spcBef>
                            <a:spcPct val="20000"/>
                          </a:spcBef>
                          <a:buFont typeface="Arial" pitchFamily="34" charset="0"/>
                          <a:buChar char="•"/>
                          <a:defRPr sz="2000"/>
                        </a:lvl6pPr>
                        <a:lvl7pPr marL="2971726" indent="-228594" defTabSz="914377">
                          <a:spcBef>
                            <a:spcPct val="20000"/>
                          </a:spcBef>
                          <a:buFont typeface="Arial" pitchFamily="34" charset="0"/>
                          <a:buChar char="•"/>
                          <a:defRPr sz="2000"/>
                        </a:lvl7pPr>
                        <a:lvl8pPr marL="3428914" indent="-228594" defTabSz="914377">
                          <a:spcBef>
                            <a:spcPct val="20000"/>
                          </a:spcBef>
                          <a:buFont typeface="Arial" pitchFamily="34" charset="0"/>
                          <a:buChar char="•"/>
                          <a:defRPr sz="2000"/>
                        </a:lvl8pPr>
                        <a:lvl9pPr marL="3886103" indent="-228594" defTabSz="914377">
                          <a:spcBef>
                            <a:spcPct val="20000"/>
                          </a:spcBef>
                          <a:buFont typeface="Arial" pitchFamily="34" charset="0"/>
                          <a:buChar char="•"/>
                          <a:defRPr sz="2000"/>
                        </a:lvl9pPr>
                      </a:lstStyle>
                      <a:p>
                        <a:r>
                          <a:rPr lang="en-US" sz="1350" b="0" dirty="0"/>
                          <a:t>Controller</a:t>
                        </a:r>
                      </a:p>
                    </p:txBody>
                  </p:sp>
                </p:grpSp>
                <p:grpSp>
                  <p:nvGrpSpPr>
                    <p:cNvPr id="133" name="Group 9"/>
                    <p:cNvGrpSpPr>
                      <a:grpSpLocks/>
                    </p:cNvGrpSpPr>
                    <p:nvPr/>
                  </p:nvGrpSpPr>
                  <p:grpSpPr bwMode="auto">
                    <a:xfrm>
                      <a:off x="5410200" y="2588429"/>
                      <a:ext cx="381000" cy="403565"/>
                      <a:chOff x="5410200" y="2588429"/>
                      <a:chExt cx="381000" cy="403565"/>
                    </a:xfrm>
                  </p:grpSpPr>
                  <p:sp>
                    <p:nvSpPr>
                      <p:cNvPr id="141" name="Oval 140"/>
                      <p:cNvSpPr/>
                      <p:nvPr/>
                    </p:nvSpPr>
                    <p:spPr>
                      <a:xfrm>
                        <a:off x="5410200" y="2588429"/>
                        <a:ext cx="381000" cy="382501"/>
                      </a:xfrm>
                      <a:prstGeom prst="ellipse">
                        <a:avLst/>
                      </a:prstGeom>
                      <a:ln/>
                    </p:spPr>
                    <p:style>
                      <a:lnRef idx="0">
                        <a:schemeClr val="accent3"/>
                      </a:lnRef>
                      <a:fillRef idx="3">
                        <a:schemeClr val="accent3"/>
                      </a:fillRef>
                      <a:effectRef idx="3">
                        <a:schemeClr val="accent3"/>
                      </a:effectRef>
                      <a:fontRef idx="minor">
                        <a:schemeClr val="lt1"/>
                      </a:fontRef>
                    </p:style>
                    <p:txBody>
                      <a:bodyPr anchor="ctr"/>
                      <a:lstStyle/>
                      <a:p>
                        <a:pPr algn="ctr" defTabSz="685800">
                          <a:defRPr/>
                        </a:pPr>
                        <a:endParaRPr lang="en-US" sz="1500" kern="0">
                          <a:solidFill>
                            <a:srgbClr val="FFFFFF"/>
                          </a:solidFill>
                          <a:latin typeface="Times New Roman"/>
                        </a:endParaRPr>
                      </a:p>
                    </p:txBody>
                  </p:sp>
                  <p:sp>
                    <p:nvSpPr>
                      <p:cNvPr id="142" name="TextBox 7"/>
                      <p:cNvSpPr txBox="1">
                        <a:spLocks noChangeArrowheads="1"/>
                      </p:cNvSpPr>
                      <p:nvPr/>
                    </p:nvSpPr>
                    <p:spPr bwMode="auto">
                      <a:xfrm>
                        <a:off x="5452035" y="2596136"/>
                        <a:ext cx="304800" cy="395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defTabSz="685800" eaLnBrk="1" fontAlgn="base" hangingPunct="1">
                          <a:spcBef>
                            <a:spcPct val="0"/>
                          </a:spcBef>
                          <a:spcAft>
                            <a:spcPct val="0"/>
                          </a:spcAft>
                          <a:defRPr/>
                        </a:pPr>
                        <a:r>
                          <a:rPr lang="en-US" altLang="en-US" sz="1650" kern="0" dirty="0">
                            <a:solidFill>
                              <a:srgbClr val="000000"/>
                            </a:solidFill>
                            <a:latin typeface="Franklin Gothic Book" panose="020B0503020102020204" pitchFamily="34" charset="0"/>
                          </a:rPr>
                          <a:t>+</a:t>
                        </a:r>
                      </a:p>
                    </p:txBody>
                  </p:sp>
                </p:grpSp>
                <p:grpSp>
                  <p:nvGrpSpPr>
                    <p:cNvPr id="134" name="Group 10"/>
                    <p:cNvGrpSpPr>
                      <a:grpSpLocks/>
                    </p:cNvGrpSpPr>
                    <p:nvPr/>
                  </p:nvGrpSpPr>
                  <p:grpSpPr bwMode="auto">
                    <a:xfrm>
                      <a:off x="1295400" y="2590015"/>
                      <a:ext cx="381000" cy="409710"/>
                      <a:chOff x="4876800" y="2585550"/>
                      <a:chExt cx="381000" cy="409710"/>
                    </a:xfrm>
                  </p:grpSpPr>
                  <p:sp>
                    <p:nvSpPr>
                      <p:cNvPr id="139" name="Oval 138"/>
                      <p:cNvSpPr/>
                      <p:nvPr/>
                    </p:nvSpPr>
                    <p:spPr>
                      <a:xfrm>
                        <a:off x="4876800" y="2585550"/>
                        <a:ext cx="381000" cy="382502"/>
                      </a:xfrm>
                      <a:prstGeom prst="ellipse">
                        <a:avLst/>
                      </a:prstGeom>
                      <a:ln/>
                    </p:spPr>
                    <p:style>
                      <a:lnRef idx="0">
                        <a:schemeClr val="accent3"/>
                      </a:lnRef>
                      <a:fillRef idx="3">
                        <a:schemeClr val="accent3"/>
                      </a:fillRef>
                      <a:effectRef idx="3">
                        <a:schemeClr val="accent3"/>
                      </a:effectRef>
                      <a:fontRef idx="minor">
                        <a:schemeClr val="lt1"/>
                      </a:fontRef>
                    </p:style>
                    <p:txBody>
                      <a:bodyPr anchor="ctr"/>
                      <a:lstStyle/>
                      <a:p>
                        <a:pPr algn="ctr" defTabSz="685800">
                          <a:defRPr/>
                        </a:pPr>
                        <a:endParaRPr lang="en-US" sz="1500" kern="0">
                          <a:solidFill>
                            <a:srgbClr val="FFFFFF"/>
                          </a:solidFill>
                          <a:latin typeface="Times New Roman"/>
                        </a:endParaRPr>
                      </a:p>
                    </p:txBody>
                  </p:sp>
                  <p:sp>
                    <p:nvSpPr>
                      <p:cNvPr id="140" name="TextBox 12"/>
                      <p:cNvSpPr txBox="1">
                        <a:spLocks noChangeArrowheads="1"/>
                      </p:cNvSpPr>
                      <p:nvPr/>
                    </p:nvSpPr>
                    <p:spPr bwMode="auto">
                      <a:xfrm>
                        <a:off x="4911942" y="2599402"/>
                        <a:ext cx="304800" cy="395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defTabSz="685800" eaLnBrk="1" fontAlgn="base" hangingPunct="1">
                          <a:spcBef>
                            <a:spcPct val="0"/>
                          </a:spcBef>
                          <a:spcAft>
                            <a:spcPct val="0"/>
                          </a:spcAft>
                          <a:defRPr/>
                        </a:pPr>
                        <a:r>
                          <a:rPr lang="en-US" altLang="en-US" sz="1650" kern="0" dirty="0">
                            <a:solidFill>
                              <a:srgbClr val="000000"/>
                            </a:solidFill>
                            <a:latin typeface="Franklin Gothic Book" panose="020B0503020102020204" pitchFamily="34" charset="0"/>
                          </a:rPr>
                          <a:t>+</a:t>
                        </a:r>
                      </a:p>
                    </p:txBody>
                  </p:sp>
                </p:grpSp>
                <p:cxnSp>
                  <p:nvCxnSpPr>
                    <p:cNvPr id="135" name="Straight Arrow Connector 134"/>
                    <p:cNvCxnSpPr/>
                    <p:nvPr/>
                  </p:nvCxnSpPr>
                  <p:spPr>
                    <a:xfrm>
                      <a:off x="3276600" y="2818564"/>
                      <a:ext cx="381000" cy="1588"/>
                    </a:xfrm>
                    <a:prstGeom prst="straightConnector1">
                      <a:avLst/>
                    </a:prstGeom>
                    <a:noFill/>
                    <a:ln w="28575" cap="flat" cmpd="sng" algn="ctr">
                      <a:solidFill>
                        <a:srgbClr val="000000"/>
                      </a:solidFill>
                      <a:prstDash val="solid"/>
                      <a:tailEnd type="triangle" w="lg" len="lg"/>
                    </a:ln>
                    <a:effectLst/>
                  </p:spPr>
                </p:cxnSp>
                <p:cxnSp>
                  <p:nvCxnSpPr>
                    <p:cNvPr id="136" name="Straight Arrow Connector 135"/>
                    <p:cNvCxnSpPr/>
                    <p:nvPr/>
                  </p:nvCxnSpPr>
                  <p:spPr>
                    <a:xfrm>
                      <a:off x="5791200" y="2818564"/>
                      <a:ext cx="304800" cy="1588"/>
                    </a:xfrm>
                    <a:prstGeom prst="straightConnector1">
                      <a:avLst/>
                    </a:prstGeom>
                    <a:noFill/>
                    <a:ln w="28575" cap="flat" cmpd="sng" algn="ctr">
                      <a:solidFill>
                        <a:srgbClr val="000000"/>
                      </a:solidFill>
                      <a:prstDash val="solid"/>
                      <a:tailEnd type="triangle" w="lg" len="lg"/>
                    </a:ln>
                    <a:effectLst/>
                  </p:spPr>
                </p:cxnSp>
                <p:cxnSp>
                  <p:nvCxnSpPr>
                    <p:cNvPr id="137" name="Straight Arrow Connector 136"/>
                    <p:cNvCxnSpPr/>
                    <p:nvPr/>
                  </p:nvCxnSpPr>
                  <p:spPr>
                    <a:xfrm>
                      <a:off x="4724400" y="2818564"/>
                      <a:ext cx="685800" cy="1588"/>
                    </a:xfrm>
                    <a:prstGeom prst="straightConnector1">
                      <a:avLst/>
                    </a:prstGeom>
                    <a:noFill/>
                    <a:ln w="28575" cap="flat" cmpd="sng" algn="ctr">
                      <a:solidFill>
                        <a:srgbClr val="000000"/>
                      </a:solidFill>
                      <a:prstDash val="solid"/>
                      <a:tailEnd type="triangle" w="lg" len="lg"/>
                    </a:ln>
                    <a:effectLst/>
                  </p:spPr>
                </p:cxnSp>
                <p:cxnSp>
                  <p:nvCxnSpPr>
                    <p:cNvPr id="138" name="Straight Arrow Connector 137"/>
                    <p:cNvCxnSpPr/>
                    <p:nvPr/>
                  </p:nvCxnSpPr>
                  <p:spPr>
                    <a:xfrm>
                      <a:off x="1676400" y="2818564"/>
                      <a:ext cx="381000" cy="1588"/>
                    </a:xfrm>
                    <a:prstGeom prst="straightConnector1">
                      <a:avLst/>
                    </a:prstGeom>
                    <a:noFill/>
                    <a:ln w="28575" cap="flat" cmpd="sng" algn="ctr">
                      <a:solidFill>
                        <a:srgbClr val="000000"/>
                      </a:solidFill>
                      <a:prstDash val="solid"/>
                      <a:tailEnd type="triangle" w="lg" len="lg"/>
                    </a:ln>
                    <a:effectLst/>
                  </p:spPr>
                </p:cxnSp>
              </p:grpSp>
              <p:cxnSp>
                <p:nvCxnSpPr>
                  <p:cNvPr id="128" name="Straight Arrow Connector 127"/>
                  <p:cNvCxnSpPr/>
                  <p:nvPr/>
                </p:nvCxnSpPr>
                <p:spPr>
                  <a:xfrm>
                    <a:off x="685800" y="2818564"/>
                    <a:ext cx="990600" cy="1588"/>
                  </a:xfrm>
                  <a:prstGeom prst="straightConnector1">
                    <a:avLst/>
                  </a:prstGeom>
                  <a:noFill/>
                  <a:ln w="28575" cap="flat" cmpd="sng" algn="ctr">
                    <a:solidFill>
                      <a:srgbClr val="000000"/>
                    </a:solidFill>
                    <a:prstDash val="solid"/>
                    <a:tailEnd type="triangle" w="lg" len="lg"/>
                  </a:ln>
                  <a:effectLst/>
                </p:spPr>
              </p:cxnSp>
              <p:cxnSp>
                <p:nvCxnSpPr>
                  <p:cNvPr id="129" name="Straight Arrow Connector 128"/>
                  <p:cNvCxnSpPr/>
                  <p:nvPr/>
                </p:nvCxnSpPr>
                <p:spPr>
                  <a:xfrm>
                    <a:off x="7543800" y="2818564"/>
                    <a:ext cx="685800" cy="1588"/>
                  </a:xfrm>
                  <a:prstGeom prst="straightConnector1">
                    <a:avLst/>
                  </a:prstGeom>
                  <a:noFill/>
                  <a:ln w="28575" cap="flat" cmpd="sng" algn="ctr">
                    <a:solidFill>
                      <a:srgbClr val="000000"/>
                    </a:solidFill>
                    <a:prstDash val="solid"/>
                    <a:tailEnd type="triangle" w="lg" len="lg"/>
                  </a:ln>
                  <a:effectLst/>
                </p:spPr>
              </p:cxnSp>
            </p:grpSp>
            <p:sp>
              <p:nvSpPr>
                <p:cNvPr id="121" name="TextBox 31"/>
                <p:cNvSpPr txBox="1">
                  <a:spLocks noChangeArrowheads="1"/>
                </p:cNvSpPr>
                <p:nvPr/>
              </p:nvSpPr>
              <p:spPr bwMode="auto">
                <a:xfrm>
                  <a:off x="-167699" y="2497722"/>
                  <a:ext cx="2164198" cy="290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algn="ctr" defTabSz="685800" eaLnBrk="1" fontAlgn="base" hangingPunct="1">
                    <a:spcBef>
                      <a:spcPct val="0"/>
                    </a:spcBef>
                    <a:spcAft>
                      <a:spcPct val="0"/>
                    </a:spcAft>
                    <a:defRPr/>
                  </a:pPr>
                  <a:r>
                    <a:rPr lang="en-US" altLang="en-US" sz="1050" b="1" kern="0" dirty="0">
                      <a:solidFill>
                        <a:srgbClr val="000000"/>
                      </a:solidFill>
                      <a:latin typeface="+mn-lt"/>
                    </a:rPr>
                    <a:t>Set-point or Reference input</a:t>
                  </a:r>
                </a:p>
              </p:txBody>
            </p:sp>
            <p:cxnSp>
              <p:nvCxnSpPr>
                <p:cNvPr id="122" name="Straight Arrow Connector 121"/>
                <p:cNvCxnSpPr/>
                <p:nvPr/>
              </p:nvCxnSpPr>
              <p:spPr>
                <a:xfrm rot="5400000" flipH="1" flipV="1">
                  <a:off x="1897989" y="3465324"/>
                  <a:ext cx="990377" cy="1588"/>
                </a:xfrm>
                <a:prstGeom prst="straightConnector1">
                  <a:avLst/>
                </a:prstGeom>
                <a:noFill/>
                <a:ln w="28575" cap="flat" cmpd="sng" algn="ctr">
                  <a:solidFill>
                    <a:srgbClr val="000000"/>
                  </a:solidFill>
                  <a:prstDash val="solid"/>
                  <a:tailEnd type="triangle" w="lg" len="lg"/>
                </a:ln>
                <a:effectLst/>
              </p:spPr>
            </p:cxnSp>
            <p:cxnSp>
              <p:nvCxnSpPr>
                <p:cNvPr id="123" name="Straight Connector 122"/>
                <p:cNvCxnSpPr/>
                <p:nvPr/>
              </p:nvCxnSpPr>
              <p:spPr>
                <a:xfrm>
                  <a:off x="2379449" y="3961306"/>
                  <a:ext cx="2268752" cy="1588"/>
                </a:xfrm>
                <a:prstGeom prst="line">
                  <a:avLst/>
                </a:prstGeom>
                <a:noFill/>
                <a:ln w="28575" cap="flat" cmpd="sng" algn="ctr">
                  <a:solidFill>
                    <a:srgbClr val="000000"/>
                  </a:solidFill>
                  <a:prstDash val="solid"/>
                </a:ln>
                <a:effectLst/>
              </p:spPr>
            </p:cxnSp>
            <p:cxnSp>
              <p:nvCxnSpPr>
                <p:cNvPr id="124" name="Straight Connector 123"/>
                <p:cNvCxnSpPr/>
                <p:nvPr/>
              </p:nvCxnSpPr>
              <p:spPr>
                <a:xfrm>
                  <a:off x="5715000" y="3961306"/>
                  <a:ext cx="2514600" cy="1588"/>
                </a:xfrm>
                <a:prstGeom prst="line">
                  <a:avLst/>
                </a:prstGeom>
                <a:noFill/>
                <a:ln w="28575" cap="flat" cmpd="sng" algn="ctr">
                  <a:solidFill>
                    <a:srgbClr val="000000"/>
                  </a:solidFill>
                  <a:prstDash val="solid"/>
                  <a:headEnd type="triangle" w="lg" len="lg"/>
                </a:ln>
                <a:effectLst/>
              </p:spPr>
            </p:cxnSp>
            <p:cxnSp>
              <p:nvCxnSpPr>
                <p:cNvPr id="125" name="Straight Arrow Connector 124"/>
                <p:cNvCxnSpPr/>
                <p:nvPr/>
              </p:nvCxnSpPr>
              <p:spPr>
                <a:xfrm rot="5400000" flipH="1" flipV="1">
                  <a:off x="7659023" y="3389141"/>
                  <a:ext cx="1142742" cy="1588"/>
                </a:xfrm>
                <a:prstGeom prst="straightConnector1">
                  <a:avLst/>
                </a:prstGeom>
                <a:noFill/>
                <a:ln w="28575" cap="flat" cmpd="sng" algn="ctr">
                  <a:solidFill>
                    <a:srgbClr val="000000"/>
                  </a:solidFill>
                  <a:prstDash val="solid"/>
                  <a:tailEnd type="none" w="lg" len="lg"/>
                </a:ln>
                <a:effectLst/>
              </p:spPr>
            </p:cxnSp>
            <p:sp>
              <p:nvSpPr>
                <p:cNvPr id="126" name="TextBox 47"/>
                <p:cNvSpPr txBox="1">
                  <a:spLocks noChangeArrowheads="1"/>
                </p:cNvSpPr>
                <p:nvPr/>
              </p:nvSpPr>
              <p:spPr bwMode="auto">
                <a:xfrm>
                  <a:off x="8381999" y="2454382"/>
                  <a:ext cx="1164333" cy="290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algn="ctr" defTabSz="685800" eaLnBrk="1" fontAlgn="base" hangingPunct="1">
                    <a:spcBef>
                      <a:spcPct val="0"/>
                    </a:spcBef>
                    <a:spcAft>
                      <a:spcPct val="0"/>
                    </a:spcAft>
                    <a:defRPr/>
                  </a:pPr>
                  <a:r>
                    <a:rPr lang="en-US" altLang="en-US" sz="1050" b="1" kern="0" dirty="0">
                      <a:solidFill>
                        <a:srgbClr val="000000"/>
                      </a:solidFill>
                      <a:latin typeface="+mn-lt"/>
                    </a:rPr>
                    <a:t>Actual Output</a:t>
                  </a:r>
                </a:p>
              </p:txBody>
            </p:sp>
          </p:grpSp>
          <p:sp>
            <p:nvSpPr>
              <p:cNvPr id="110" name="TextBox 109"/>
              <p:cNvSpPr txBox="1">
                <a:spLocks noChangeArrowheads="1"/>
              </p:cNvSpPr>
              <p:nvPr/>
            </p:nvSpPr>
            <p:spPr bwMode="auto">
              <a:xfrm>
                <a:off x="2322512" y="2526511"/>
                <a:ext cx="685800" cy="290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algn="ctr" defTabSz="685800" eaLnBrk="1" fontAlgn="base" hangingPunct="1">
                  <a:spcBef>
                    <a:spcPct val="0"/>
                  </a:spcBef>
                  <a:spcAft>
                    <a:spcPct val="0"/>
                  </a:spcAft>
                  <a:defRPr/>
                </a:pPr>
                <a:r>
                  <a:rPr lang="en-US" altLang="en-US" sz="1050" b="1" kern="0" dirty="0">
                    <a:solidFill>
                      <a:srgbClr val="000000"/>
                    </a:solidFill>
                    <a:latin typeface="+mn-lt"/>
                  </a:rPr>
                  <a:t>Error</a:t>
                </a:r>
              </a:p>
            </p:txBody>
          </p:sp>
          <p:sp>
            <p:nvSpPr>
              <p:cNvPr id="111" name="TextBox 110"/>
              <p:cNvSpPr txBox="1">
                <a:spLocks noChangeArrowheads="1"/>
              </p:cNvSpPr>
              <p:nvPr/>
            </p:nvSpPr>
            <p:spPr bwMode="auto">
              <a:xfrm>
                <a:off x="3770313" y="2332801"/>
                <a:ext cx="990600" cy="4750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algn="ctr" defTabSz="685800" eaLnBrk="1" fontAlgn="base" hangingPunct="1">
                  <a:spcBef>
                    <a:spcPct val="0"/>
                  </a:spcBef>
                  <a:spcAft>
                    <a:spcPct val="0"/>
                  </a:spcAft>
                  <a:defRPr/>
                </a:pPr>
                <a:r>
                  <a:rPr lang="en-US" altLang="en-US" sz="1050" b="1" kern="0" dirty="0">
                    <a:solidFill>
                      <a:srgbClr val="000000"/>
                    </a:solidFill>
                    <a:latin typeface="+mn-lt"/>
                  </a:rPr>
                  <a:t>Controlled Signal</a:t>
                </a:r>
              </a:p>
            </p:txBody>
          </p:sp>
          <p:sp>
            <p:nvSpPr>
              <p:cNvPr id="112" name="TextBox 68"/>
              <p:cNvSpPr txBox="1">
                <a:spLocks noChangeArrowheads="1"/>
              </p:cNvSpPr>
              <p:nvPr/>
            </p:nvSpPr>
            <p:spPr bwMode="auto">
              <a:xfrm>
                <a:off x="5745206" y="1749439"/>
                <a:ext cx="1371601" cy="290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algn="ctr" defTabSz="685800" eaLnBrk="1" fontAlgn="base" hangingPunct="1">
                  <a:spcBef>
                    <a:spcPct val="0"/>
                  </a:spcBef>
                  <a:spcAft>
                    <a:spcPct val="0"/>
                  </a:spcAft>
                  <a:defRPr/>
                </a:pPr>
                <a:r>
                  <a:rPr lang="en-US" altLang="en-US" sz="1050" b="1" kern="0" dirty="0">
                    <a:solidFill>
                      <a:srgbClr val="000000"/>
                    </a:solidFill>
                    <a:latin typeface="+mn-lt"/>
                  </a:rPr>
                  <a:t>Disturbance</a:t>
                </a:r>
              </a:p>
            </p:txBody>
          </p:sp>
          <p:sp>
            <p:nvSpPr>
              <p:cNvPr id="113" name="TextBox 69"/>
              <p:cNvSpPr txBox="1">
                <a:spLocks noChangeArrowheads="1"/>
              </p:cNvSpPr>
              <p:nvPr/>
            </p:nvSpPr>
            <p:spPr bwMode="auto">
              <a:xfrm>
                <a:off x="5211115" y="2386205"/>
                <a:ext cx="1143000" cy="4750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algn="ctr" defTabSz="685800" eaLnBrk="1" fontAlgn="base" hangingPunct="1">
                  <a:spcBef>
                    <a:spcPct val="0"/>
                  </a:spcBef>
                  <a:spcAft>
                    <a:spcPct val="0"/>
                  </a:spcAft>
                  <a:defRPr/>
                </a:pPr>
                <a:r>
                  <a:rPr lang="en-US" altLang="en-US" sz="1050" b="1" kern="0" dirty="0">
                    <a:solidFill>
                      <a:srgbClr val="000000"/>
                    </a:solidFill>
                    <a:latin typeface="+mn-lt"/>
                  </a:rPr>
                  <a:t>Manipulated Variable</a:t>
                </a:r>
              </a:p>
            </p:txBody>
          </p:sp>
          <p:cxnSp>
            <p:nvCxnSpPr>
              <p:cNvPr id="114" name="Straight Arrow Connector 113"/>
              <p:cNvCxnSpPr/>
              <p:nvPr/>
            </p:nvCxnSpPr>
            <p:spPr>
              <a:xfrm rot="5400000">
                <a:off x="2284499" y="3199649"/>
                <a:ext cx="763416" cy="1587"/>
              </a:xfrm>
              <a:prstGeom prst="straightConnector1">
                <a:avLst/>
              </a:prstGeom>
              <a:noFill/>
              <a:ln w="9525" cap="flat" cmpd="sng" algn="ctr">
                <a:solidFill>
                  <a:srgbClr val="000000"/>
                </a:solidFill>
                <a:prstDash val="solid"/>
                <a:tailEnd type="arrow"/>
              </a:ln>
              <a:effectLst/>
            </p:spPr>
          </p:cxnSp>
          <p:cxnSp>
            <p:nvCxnSpPr>
              <p:cNvPr id="115" name="Straight Arrow Connector 114"/>
              <p:cNvCxnSpPr/>
              <p:nvPr/>
            </p:nvCxnSpPr>
            <p:spPr>
              <a:xfrm rot="5400000">
                <a:off x="3884699" y="3199649"/>
                <a:ext cx="763416" cy="1587"/>
              </a:xfrm>
              <a:prstGeom prst="straightConnector1">
                <a:avLst/>
              </a:prstGeom>
              <a:noFill/>
              <a:ln w="9525" cap="flat" cmpd="sng" algn="ctr">
                <a:solidFill>
                  <a:srgbClr val="000000"/>
                </a:solidFill>
                <a:prstDash val="solid"/>
                <a:tailEnd type="arrow"/>
              </a:ln>
              <a:effectLst/>
            </p:spPr>
          </p:cxnSp>
          <p:cxnSp>
            <p:nvCxnSpPr>
              <p:cNvPr id="116" name="Straight Arrow Connector 115"/>
              <p:cNvCxnSpPr/>
              <p:nvPr/>
            </p:nvCxnSpPr>
            <p:spPr>
              <a:xfrm rot="5400000">
                <a:off x="5408699" y="3199649"/>
                <a:ext cx="763416" cy="1587"/>
              </a:xfrm>
              <a:prstGeom prst="straightConnector1">
                <a:avLst/>
              </a:prstGeom>
              <a:noFill/>
              <a:ln w="9525" cap="flat" cmpd="sng" algn="ctr">
                <a:solidFill>
                  <a:srgbClr val="000000"/>
                </a:solidFill>
                <a:prstDash val="solid"/>
                <a:tailEnd type="arrow"/>
              </a:ln>
              <a:effectLst/>
            </p:spPr>
          </p:cxnSp>
          <p:cxnSp>
            <p:nvCxnSpPr>
              <p:cNvPr id="117" name="Straight Arrow Connector 116"/>
              <p:cNvCxnSpPr>
                <a:stCxn id="142" idx="0"/>
              </p:cNvCxnSpPr>
              <p:nvPr/>
            </p:nvCxnSpPr>
            <p:spPr>
              <a:xfrm flipV="1">
                <a:off x="6442635" y="2066709"/>
                <a:ext cx="1585" cy="1291426"/>
              </a:xfrm>
              <a:prstGeom prst="straightConnector1">
                <a:avLst/>
              </a:prstGeom>
              <a:noFill/>
              <a:ln w="28575" cap="flat" cmpd="sng" algn="ctr">
                <a:solidFill>
                  <a:srgbClr val="000000"/>
                </a:solidFill>
                <a:prstDash val="solid"/>
                <a:headEnd type="triangle" w="lg" len="lg"/>
                <a:tailEnd type="none" w="lg" len="lg"/>
              </a:ln>
              <a:effectLst/>
            </p:spPr>
          </p:cxnSp>
          <p:sp>
            <p:nvSpPr>
              <p:cNvPr id="118" name="TextBox 83"/>
              <p:cNvSpPr txBox="1">
                <a:spLocks noChangeArrowheads="1"/>
              </p:cNvSpPr>
              <p:nvPr/>
            </p:nvSpPr>
            <p:spPr bwMode="auto">
              <a:xfrm>
                <a:off x="2324100" y="4740543"/>
                <a:ext cx="1905000" cy="290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defTabSz="685800" eaLnBrk="1" fontAlgn="base" hangingPunct="1">
                  <a:spcBef>
                    <a:spcPct val="0"/>
                  </a:spcBef>
                  <a:spcAft>
                    <a:spcPct val="0"/>
                  </a:spcAft>
                  <a:defRPr/>
                </a:pPr>
                <a:r>
                  <a:rPr lang="en-US" altLang="en-US" sz="1050" b="1" kern="0" dirty="0">
                    <a:solidFill>
                      <a:srgbClr val="000000"/>
                    </a:solidFill>
                    <a:latin typeface="+mn-lt"/>
                  </a:rPr>
                  <a:t>Feedback Signal</a:t>
                </a:r>
              </a:p>
            </p:txBody>
          </p:sp>
        </p:grpSp>
        <p:sp>
          <p:nvSpPr>
            <p:cNvPr id="105" name="TextBox 86"/>
            <p:cNvSpPr txBox="1">
              <a:spLocks noChangeArrowheads="1"/>
            </p:cNvSpPr>
            <p:nvPr/>
          </p:nvSpPr>
          <p:spPr bwMode="auto">
            <a:xfrm>
              <a:off x="1981200" y="3242846"/>
              <a:ext cx="304800" cy="316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defTabSz="685800" eaLnBrk="1" fontAlgn="base" hangingPunct="1">
                <a:spcBef>
                  <a:spcPct val="0"/>
                </a:spcBef>
                <a:spcAft>
                  <a:spcPct val="0"/>
                </a:spcAft>
                <a:defRPr/>
              </a:pPr>
              <a:r>
                <a:rPr lang="en-US" altLang="en-US" sz="1200" kern="0">
                  <a:solidFill>
                    <a:srgbClr val="000000"/>
                  </a:solidFill>
                  <a:latin typeface="Franklin Gothic Book" panose="020B0503020102020204" pitchFamily="34" charset="0"/>
                </a:rPr>
                <a:t>+</a:t>
              </a:r>
            </a:p>
          </p:txBody>
        </p:sp>
        <p:sp>
          <p:nvSpPr>
            <p:cNvPr id="106" name="TextBox 87"/>
            <p:cNvSpPr txBox="1">
              <a:spLocks noChangeArrowheads="1"/>
            </p:cNvSpPr>
            <p:nvPr/>
          </p:nvSpPr>
          <p:spPr bwMode="auto">
            <a:xfrm>
              <a:off x="2133601" y="3657600"/>
              <a:ext cx="304800" cy="316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defTabSz="685800" eaLnBrk="1" fontAlgn="base" hangingPunct="1">
                <a:spcBef>
                  <a:spcPct val="0"/>
                </a:spcBef>
                <a:spcAft>
                  <a:spcPct val="0"/>
                </a:spcAft>
                <a:defRPr/>
              </a:pPr>
              <a:r>
                <a:rPr lang="en-US" altLang="en-US" sz="1200" kern="0">
                  <a:solidFill>
                    <a:srgbClr val="000000"/>
                  </a:solidFill>
                  <a:latin typeface="Franklin Gothic Book" panose="020B0503020102020204" pitchFamily="34" charset="0"/>
                </a:rPr>
                <a:t>-</a:t>
              </a:r>
            </a:p>
          </p:txBody>
        </p:sp>
        <p:sp>
          <p:nvSpPr>
            <p:cNvPr id="107" name="TextBox 88"/>
            <p:cNvSpPr txBox="1">
              <a:spLocks noChangeArrowheads="1"/>
            </p:cNvSpPr>
            <p:nvPr/>
          </p:nvSpPr>
          <p:spPr bwMode="auto">
            <a:xfrm>
              <a:off x="6096000" y="3242846"/>
              <a:ext cx="304800" cy="316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defTabSz="685800" eaLnBrk="1" fontAlgn="base" hangingPunct="1">
                <a:spcBef>
                  <a:spcPct val="0"/>
                </a:spcBef>
                <a:spcAft>
                  <a:spcPct val="0"/>
                </a:spcAft>
                <a:defRPr/>
              </a:pPr>
              <a:r>
                <a:rPr lang="en-US" altLang="en-US" sz="1200" kern="0">
                  <a:solidFill>
                    <a:srgbClr val="000000"/>
                  </a:solidFill>
                  <a:latin typeface="Franklin Gothic Book" panose="020B0503020102020204" pitchFamily="34" charset="0"/>
                </a:rPr>
                <a:t>+</a:t>
              </a:r>
            </a:p>
          </p:txBody>
        </p:sp>
        <p:sp>
          <p:nvSpPr>
            <p:cNvPr id="108" name="TextBox 89"/>
            <p:cNvSpPr txBox="1">
              <a:spLocks noChangeArrowheads="1"/>
            </p:cNvSpPr>
            <p:nvPr/>
          </p:nvSpPr>
          <p:spPr bwMode="auto">
            <a:xfrm>
              <a:off x="6172200" y="3090446"/>
              <a:ext cx="304800" cy="316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defTabSz="685800" eaLnBrk="1" fontAlgn="base" hangingPunct="1">
                <a:spcBef>
                  <a:spcPct val="0"/>
                </a:spcBef>
                <a:spcAft>
                  <a:spcPct val="0"/>
                </a:spcAft>
                <a:defRPr/>
              </a:pPr>
              <a:r>
                <a:rPr lang="en-US" altLang="en-US" sz="1200" kern="0">
                  <a:solidFill>
                    <a:srgbClr val="000000"/>
                  </a:solidFill>
                  <a:latin typeface="Franklin Gothic Book" panose="020B0503020102020204" pitchFamily="34" charset="0"/>
                </a:rPr>
                <a:t>+</a:t>
              </a:r>
            </a:p>
          </p:txBody>
        </p:sp>
      </p:grpSp>
    </p:spTree>
    <p:extLst>
      <p:ext uri="{BB962C8B-B14F-4D97-AF65-F5344CB8AC3E}">
        <p14:creationId xmlns:p14="http://schemas.microsoft.com/office/powerpoint/2010/main" val="3637574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099"/>
                                        </p:tgtEl>
                                        <p:attrNameLst>
                                          <p:attrName>style.visibility</p:attrName>
                                        </p:attrNameLst>
                                      </p:cBhvr>
                                      <p:to>
                                        <p:strVal val="visible"/>
                                      </p:to>
                                    </p:set>
                                    <p:animEffect transition="in" filter="fade">
                                      <p:cBhvr>
                                        <p:cTn id="7" dur="500"/>
                                        <p:tgtEl>
                                          <p:spTgt spid="4099"/>
                                        </p:tgtEl>
                                      </p:cBhvr>
                                    </p:animEffect>
                                  </p:childTnLst>
                                </p:cTn>
                              </p:par>
                              <p:par>
                                <p:cTn id="8" presetID="10" presetClass="entr" presetSubtype="0" fill="hold" nodeType="withEffect">
                                  <p:stCondLst>
                                    <p:cond delay="0"/>
                                  </p:stCondLst>
                                  <p:childTnLst>
                                    <p:set>
                                      <p:cBhvr>
                                        <p:cTn id="9" dur="1" fill="hold">
                                          <p:stCondLst>
                                            <p:cond delay="0"/>
                                          </p:stCondLst>
                                        </p:cTn>
                                        <p:tgtEl>
                                          <p:spTgt spid="4098"/>
                                        </p:tgtEl>
                                        <p:attrNameLst>
                                          <p:attrName>style.visibility</p:attrName>
                                        </p:attrNameLst>
                                      </p:cBhvr>
                                      <p:to>
                                        <p:strVal val="visible"/>
                                      </p:to>
                                    </p:set>
                                    <p:animEffect transition="in" filter="fade">
                                      <p:cBhvr>
                                        <p:cTn id="10" dur="500"/>
                                        <p:tgtEl>
                                          <p:spTgt spid="4098"/>
                                        </p:tgtEl>
                                      </p:cBhvr>
                                    </p:animEffect>
                                  </p:childTnLst>
                                </p:cTn>
                              </p:par>
                              <p:par>
                                <p:cTn id="11" presetID="10" presetClass="entr" presetSubtype="0" fill="hold" nodeType="withEffect">
                                  <p:stCondLst>
                                    <p:cond delay="0"/>
                                  </p:stCondLst>
                                  <p:childTnLst>
                                    <p:set>
                                      <p:cBhvr>
                                        <p:cTn id="12" dur="1" fill="hold">
                                          <p:stCondLst>
                                            <p:cond delay="0"/>
                                          </p:stCondLst>
                                        </p:cTn>
                                        <p:tgtEl>
                                          <p:spTgt spid="102"/>
                                        </p:tgtEl>
                                        <p:attrNameLst>
                                          <p:attrName>style.visibility</p:attrName>
                                        </p:attrNameLst>
                                      </p:cBhvr>
                                      <p:to>
                                        <p:strVal val="visible"/>
                                      </p:to>
                                    </p:set>
                                    <p:animEffect transition="in" filter="fade">
                                      <p:cBhvr>
                                        <p:cTn id="13" dur="500"/>
                                        <p:tgtEl>
                                          <p:spTgt spid="102"/>
                                        </p:tgtEl>
                                      </p:cBhvr>
                                    </p:animEffect>
                                  </p:childTnLst>
                                </p:cTn>
                              </p:par>
                              <p:par>
                                <p:cTn id="14" presetID="10" presetClass="entr" presetSubtype="0" fill="hold" nodeType="withEffect">
                                  <p:stCondLst>
                                    <p:cond delay="0"/>
                                  </p:stCondLst>
                                  <p:childTnLst>
                                    <p:set>
                                      <p:cBhvr>
                                        <p:cTn id="15" dur="1" fill="hold">
                                          <p:stCondLst>
                                            <p:cond delay="0"/>
                                          </p:stCondLst>
                                        </p:cTn>
                                        <p:tgtEl>
                                          <p:spTgt spid="4100"/>
                                        </p:tgtEl>
                                        <p:attrNameLst>
                                          <p:attrName>style.visibility</p:attrName>
                                        </p:attrNameLst>
                                      </p:cBhvr>
                                      <p:to>
                                        <p:strVal val="visible"/>
                                      </p:to>
                                    </p:set>
                                    <p:animEffect transition="in" filter="fade">
                                      <p:cBhvr>
                                        <p:cTn id="16" dur="500"/>
                                        <p:tgtEl>
                                          <p:spTgt spid="4100"/>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3">
                                            <p:bg/>
                                          </p:spTgt>
                                        </p:tgtEl>
                                        <p:attrNameLst>
                                          <p:attrName>style.visibility</p:attrName>
                                        </p:attrNameLst>
                                      </p:cBhvr>
                                      <p:to>
                                        <p:strVal val="visible"/>
                                      </p:to>
                                    </p:set>
                                    <p:animEffect transition="in" filter="fade">
                                      <p:cBhvr>
                                        <p:cTn id="19" dur="500"/>
                                        <p:tgtEl>
                                          <p:spTgt spid="103">
                                            <p:bg/>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03">
                                            <p:txEl>
                                              <p:pRg st="0" end="0"/>
                                            </p:txEl>
                                          </p:spTgt>
                                        </p:tgtEl>
                                        <p:attrNameLst>
                                          <p:attrName>style.visibility</p:attrName>
                                        </p:attrNameLst>
                                      </p:cBhvr>
                                      <p:to>
                                        <p:strVal val="visible"/>
                                      </p:to>
                                    </p:set>
                                    <p:animEffect transition="in" filter="fade">
                                      <p:cBhvr>
                                        <p:cTn id="22" dur="500"/>
                                        <p:tgtEl>
                                          <p:spTgt spid="103">
                                            <p:txEl>
                                              <p:pRg st="0" end="0"/>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4101"/>
                                        </p:tgtEl>
                                        <p:attrNameLst>
                                          <p:attrName>style.visibility</p:attrName>
                                        </p:attrNameLst>
                                      </p:cBhvr>
                                      <p:to>
                                        <p:strVal val="visible"/>
                                      </p:to>
                                    </p:set>
                                    <p:animEffect transition="in" filter="fade">
                                      <p:cBhvr>
                                        <p:cTn id="25" dur="500"/>
                                        <p:tgtEl>
                                          <p:spTgt spid="4101"/>
                                        </p:tgtEl>
                                      </p:cBhvr>
                                    </p:animEffect>
                                  </p:childTnLst>
                                </p:cTn>
                              </p:par>
                              <p:par>
                                <p:cTn id="26" presetID="10" presetClass="entr" presetSubtype="0" fill="hold" nodeType="withEffect">
                                  <p:stCondLst>
                                    <p:cond delay="0"/>
                                  </p:stCondLst>
                                  <p:childTnLst>
                                    <p:set>
                                      <p:cBhvr>
                                        <p:cTn id="27" dur="1" fill="hold">
                                          <p:stCondLst>
                                            <p:cond delay="0"/>
                                          </p:stCondLst>
                                        </p:cTn>
                                        <p:tgtEl>
                                          <p:spTgt spid="98"/>
                                        </p:tgtEl>
                                        <p:attrNameLst>
                                          <p:attrName>style.visibility</p:attrName>
                                        </p:attrNameLst>
                                      </p:cBhvr>
                                      <p:to>
                                        <p:strVal val="visible"/>
                                      </p:to>
                                    </p:set>
                                    <p:animEffect transition="in" filter="fade">
                                      <p:cBhvr>
                                        <p:cTn id="28" dur="500"/>
                                        <p:tgtEl>
                                          <p:spTgt spid="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build="p"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9" name="Picture 3" descr="E:\Faculty Positions Interview Materials\Teaching Seminar Presentation\download.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42725" y="2520265"/>
            <a:ext cx="804791" cy="804791"/>
          </a:xfrm>
          <a:prstGeom prst="rect">
            <a:avLst/>
          </a:prstGeom>
          <a:noFill/>
          <a:extLst>
            <a:ext uri="{909E8E84-426E-40DD-AFC4-6F175D3DCCD1}">
              <a14:hiddenFill xmlns:a14="http://schemas.microsoft.com/office/drawing/2010/main">
                <a:solidFill>
                  <a:srgbClr val="FFFFFF"/>
                </a:solidFill>
              </a14:hiddenFill>
            </a:ext>
          </a:extLst>
        </p:spPr>
      </p:pic>
      <p:sp>
        <p:nvSpPr>
          <p:cNvPr id="100" name="Slide Number Placeholder 99"/>
          <p:cNvSpPr>
            <a:spLocks noGrp="1"/>
          </p:cNvSpPr>
          <p:nvPr>
            <p:ph type="sldNum" sz="quarter" idx="12"/>
          </p:nvPr>
        </p:nvSpPr>
        <p:spPr/>
        <p:txBody>
          <a:bodyPr/>
          <a:lstStyle/>
          <a:p>
            <a:fld id="{B6F15528-21DE-4FAA-801E-634DDDAF4B2B}" type="slidenum">
              <a:rPr lang="en-US" smtClean="0">
                <a:solidFill>
                  <a:prstClr val="black">
                    <a:tint val="75000"/>
                  </a:prstClr>
                </a:solidFill>
              </a:rPr>
              <a:pPr/>
              <a:t>4</a:t>
            </a:fld>
            <a:endParaRPr lang="en-US">
              <a:solidFill>
                <a:prstClr val="black">
                  <a:tint val="75000"/>
                </a:prstClr>
              </a:solidFill>
            </a:endParaRPr>
          </a:p>
        </p:txBody>
      </p:sp>
      <p:sp>
        <p:nvSpPr>
          <p:cNvPr id="101" name="Title 1"/>
          <p:cNvSpPr txBox="1">
            <a:spLocks/>
          </p:cNvSpPr>
          <p:nvPr/>
        </p:nvSpPr>
        <p:spPr>
          <a:xfrm>
            <a:off x="971550" y="1028703"/>
            <a:ext cx="7623216" cy="994172"/>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pPr>
              <a:defRPr/>
            </a:pPr>
            <a:r>
              <a:rPr lang="en-CA" sz="2100" dirty="0">
                <a:solidFill>
                  <a:srgbClr val="5B9BD5">
                    <a:lumMod val="75000"/>
                  </a:srgbClr>
                </a:solidFill>
                <a:latin typeface="Calibri Light" panose="020F0302020204030204"/>
              </a:rPr>
              <a:t>INTRODUCTION TO CONTROL SYSTEMS: </a:t>
            </a:r>
            <a:r>
              <a:rPr lang="en-CA" sz="2100" dirty="0">
                <a:solidFill>
                  <a:srgbClr val="FF0000"/>
                </a:solidFill>
                <a:latin typeface="Calibri Light" panose="020F0302020204030204"/>
              </a:rPr>
              <a:t>MANUAL Vs. AUTOMATIC CONTROL SYSTEM</a:t>
            </a:r>
          </a:p>
        </p:txBody>
      </p:sp>
      <p:pic>
        <p:nvPicPr>
          <p:cNvPr id="102"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380029" y="2504608"/>
            <a:ext cx="945390" cy="9373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8" name="Content Placeholder 2"/>
          <p:cNvSpPr>
            <a:spLocks noGrp="1"/>
          </p:cNvSpPr>
          <p:nvPr>
            <p:ph idx="1"/>
          </p:nvPr>
        </p:nvSpPr>
        <p:spPr>
          <a:xfrm>
            <a:off x="1024939" y="1911888"/>
            <a:ext cx="2354016" cy="368579"/>
          </a:xfrm>
        </p:spPr>
        <p:style>
          <a:lnRef idx="0">
            <a:schemeClr val="accent2"/>
          </a:lnRef>
          <a:fillRef idx="3">
            <a:schemeClr val="accent2"/>
          </a:fillRef>
          <a:effectRef idx="3">
            <a:schemeClr val="accent2"/>
          </a:effectRef>
          <a:fontRef idx="minor">
            <a:schemeClr val="lt1"/>
          </a:fontRef>
        </p:style>
        <p:txBody>
          <a:bodyPr vert="horz" lIns="68580" tIns="34290" rIns="68580" bIns="34290" rtlCol="0">
            <a:normAutofit lnSpcReduction="10000"/>
          </a:bodyPr>
          <a:lstStyle/>
          <a:p>
            <a:pPr marL="0" indent="0" algn="ctr">
              <a:lnSpc>
                <a:spcPct val="150000"/>
              </a:lnSpc>
              <a:buNone/>
            </a:pPr>
            <a:r>
              <a:rPr lang="en-US" sz="1350" b="1" dirty="0"/>
              <a:t>AUTOMATIC CONTROL SYSTEM</a:t>
            </a:r>
          </a:p>
        </p:txBody>
      </p:sp>
      <p:pic>
        <p:nvPicPr>
          <p:cNvPr id="5122" name="Picture 2" descr="E:\Faculty Positions Interview Materials\Teaching Seminar Presentation\Figures\arduino.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948939" y="2658587"/>
            <a:ext cx="860031" cy="674153"/>
          </a:xfrm>
          <a:prstGeom prst="rect">
            <a:avLst/>
          </a:prstGeom>
          <a:noFill/>
          <a:extLst>
            <a:ext uri="{909E8E84-426E-40DD-AFC4-6F175D3DCCD1}">
              <a14:hiddenFill xmlns:a14="http://schemas.microsoft.com/office/drawing/2010/main">
                <a:solidFill>
                  <a:srgbClr val="FFFFFF"/>
                </a:solidFill>
              </a14:hiddenFill>
            </a:ext>
          </a:extLst>
        </p:spPr>
      </p:pic>
      <p:pic>
        <p:nvPicPr>
          <p:cNvPr id="5123" name="Picture 3"/>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327530" y="1852354"/>
            <a:ext cx="911256" cy="6253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4" name="Picture 4" descr="E:\Faculty Positions Interview Materials\Teaching Seminar Presentation\Figures\images (2).jp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rot="16200000" flipH="1">
            <a:off x="4634757" y="4834024"/>
            <a:ext cx="403042" cy="779741"/>
          </a:xfrm>
          <a:prstGeom prst="rect">
            <a:avLst/>
          </a:prstGeom>
          <a:noFill/>
          <a:extLst>
            <a:ext uri="{909E8E84-426E-40DD-AFC4-6F175D3DCCD1}">
              <a14:hiddenFill xmlns:a14="http://schemas.microsoft.com/office/drawing/2010/main">
                <a:solidFill>
                  <a:srgbClr val="FFFFFF"/>
                </a:solidFill>
              </a14:hiddenFill>
            </a:ext>
          </a:extLst>
        </p:spPr>
      </p:pic>
      <p:grpSp>
        <p:nvGrpSpPr>
          <p:cNvPr id="103" name="Group 90"/>
          <p:cNvGrpSpPr>
            <a:grpSpLocks/>
          </p:cNvGrpSpPr>
          <p:nvPr/>
        </p:nvGrpSpPr>
        <p:grpSpPr bwMode="auto">
          <a:xfrm>
            <a:off x="268290" y="2049634"/>
            <a:ext cx="8294289" cy="2870176"/>
            <a:chOff x="-167699" y="1749439"/>
            <a:chExt cx="9714031" cy="3281400"/>
          </a:xfrm>
        </p:grpSpPr>
        <p:grpSp>
          <p:nvGrpSpPr>
            <p:cNvPr id="104" name="Group 84"/>
            <p:cNvGrpSpPr>
              <a:grpSpLocks/>
            </p:cNvGrpSpPr>
            <p:nvPr/>
          </p:nvGrpSpPr>
          <p:grpSpPr bwMode="auto">
            <a:xfrm>
              <a:off x="-167699" y="1749439"/>
              <a:ext cx="9714031" cy="3281400"/>
              <a:chOff x="-243899" y="1749439"/>
              <a:chExt cx="9714031" cy="3281400"/>
            </a:xfrm>
          </p:grpSpPr>
          <p:grpSp>
            <p:nvGrpSpPr>
              <p:cNvPr id="109" name="Group 48"/>
              <p:cNvGrpSpPr>
                <a:grpSpLocks/>
              </p:cNvGrpSpPr>
              <p:nvPr/>
            </p:nvGrpSpPr>
            <p:grpSpPr bwMode="auto">
              <a:xfrm>
                <a:off x="-243899" y="3216382"/>
                <a:ext cx="9714031" cy="1704160"/>
                <a:chOff x="-167699" y="2454382"/>
                <a:chExt cx="9714031" cy="1704160"/>
              </a:xfrm>
            </p:grpSpPr>
            <p:sp>
              <p:nvSpPr>
                <p:cNvPr id="119" name="TextBox 118"/>
                <p:cNvSpPr txBox="1"/>
                <p:nvPr/>
              </p:nvSpPr>
              <p:spPr>
                <a:xfrm>
                  <a:off x="4648200" y="3759935"/>
                  <a:ext cx="1066800" cy="398607"/>
                </a:xfrm>
                <a:prstGeom prst="rect">
                  <a:avLst/>
                </a:prstGeom>
              </p:spPr>
              <p:style>
                <a:lnRef idx="0">
                  <a:schemeClr val="accent1"/>
                </a:lnRef>
                <a:fillRef idx="3">
                  <a:schemeClr val="accent1"/>
                </a:fillRef>
                <a:effectRef idx="3">
                  <a:schemeClr val="accent1"/>
                </a:effectRef>
                <a:fontRef idx="minor">
                  <a:schemeClr val="lt1"/>
                </a:fontRef>
              </p:style>
              <p:txBody>
                <a:bodyPr vert="horz" lIns="68580" tIns="34290" rIns="68580" bIns="34290" rtlCol="0" anchor="ctr">
                  <a:normAutofit/>
                </a:bodyPr>
                <a:lstStyle>
                  <a:defPPr>
                    <a:defRPr lang="en-US"/>
                  </a:defPPr>
                  <a:lvl1pPr indent="0" algn="ctr" defTabSz="914377">
                    <a:lnSpc>
                      <a:spcPct val="110000"/>
                    </a:lnSpc>
                    <a:spcBef>
                      <a:spcPct val="20000"/>
                    </a:spcBef>
                    <a:buFont typeface="Arial" pitchFamily="34" charset="0"/>
                    <a:buNone/>
                    <a:defRPr b="1"/>
                  </a:lvl1pPr>
                  <a:lvl2pPr marL="742932" indent="-285744" defTabSz="914377">
                    <a:spcBef>
                      <a:spcPct val="20000"/>
                    </a:spcBef>
                    <a:buFont typeface="Arial" pitchFamily="34" charset="0"/>
                    <a:buChar char="–"/>
                    <a:defRPr sz="2800"/>
                  </a:lvl2pPr>
                  <a:lvl3pPr marL="1142971" indent="-228594" defTabSz="914377">
                    <a:spcBef>
                      <a:spcPct val="20000"/>
                    </a:spcBef>
                    <a:buFont typeface="Arial" pitchFamily="34" charset="0"/>
                    <a:buChar char="•"/>
                    <a:defRPr sz="2400"/>
                  </a:lvl3pPr>
                  <a:lvl4pPr marL="1600160" indent="-228594" defTabSz="914377">
                    <a:spcBef>
                      <a:spcPct val="20000"/>
                    </a:spcBef>
                    <a:buFont typeface="Arial" pitchFamily="34" charset="0"/>
                    <a:buChar char="–"/>
                    <a:defRPr sz="2000"/>
                  </a:lvl4pPr>
                  <a:lvl5pPr marL="2057349" indent="-228594" defTabSz="914377">
                    <a:spcBef>
                      <a:spcPct val="20000"/>
                    </a:spcBef>
                    <a:buFont typeface="Arial" pitchFamily="34" charset="0"/>
                    <a:buChar char="»"/>
                    <a:defRPr sz="2000"/>
                  </a:lvl5pPr>
                  <a:lvl6pPr marL="2514537" indent="-228594" defTabSz="914377">
                    <a:spcBef>
                      <a:spcPct val="20000"/>
                    </a:spcBef>
                    <a:buFont typeface="Arial" pitchFamily="34" charset="0"/>
                    <a:buChar char="•"/>
                    <a:defRPr sz="2000"/>
                  </a:lvl6pPr>
                  <a:lvl7pPr marL="2971726" indent="-228594" defTabSz="914377">
                    <a:spcBef>
                      <a:spcPct val="20000"/>
                    </a:spcBef>
                    <a:buFont typeface="Arial" pitchFamily="34" charset="0"/>
                    <a:buChar char="•"/>
                    <a:defRPr sz="2000"/>
                  </a:lvl7pPr>
                  <a:lvl8pPr marL="3428914" indent="-228594" defTabSz="914377">
                    <a:spcBef>
                      <a:spcPct val="20000"/>
                    </a:spcBef>
                    <a:buFont typeface="Arial" pitchFamily="34" charset="0"/>
                    <a:buChar char="•"/>
                    <a:defRPr sz="2000"/>
                  </a:lvl8pPr>
                  <a:lvl9pPr marL="3886103" indent="-228594" defTabSz="914377">
                    <a:spcBef>
                      <a:spcPct val="20000"/>
                    </a:spcBef>
                    <a:buFont typeface="Arial" pitchFamily="34" charset="0"/>
                    <a:buChar char="•"/>
                    <a:defRPr sz="2000"/>
                  </a:lvl9pPr>
                </a:lstStyle>
                <a:p>
                  <a:r>
                    <a:rPr lang="en-US" sz="1350" b="0" dirty="0"/>
                    <a:t>Sensor</a:t>
                  </a:r>
                </a:p>
              </p:txBody>
            </p:sp>
            <p:grpSp>
              <p:nvGrpSpPr>
                <p:cNvPr id="120" name="Group 30"/>
                <p:cNvGrpSpPr>
                  <a:grpSpLocks/>
                </p:cNvGrpSpPr>
                <p:nvPr/>
              </p:nvGrpSpPr>
              <p:grpSpPr bwMode="auto">
                <a:xfrm>
                  <a:off x="1219200" y="2588429"/>
                  <a:ext cx="7543800" cy="411296"/>
                  <a:chOff x="685800" y="2588429"/>
                  <a:chExt cx="7543800" cy="411296"/>
                </a:xfrm>
              </p:grpSpPr>
              <p:grpSp>
                <p:nvGrpSpPr>
                  <p:cNvPr id="127" name="Group 25"/>
                  <p:cNvGrpSpPr>
                    <a:grpSpLocks/>
                  </p:cNvGrpSpPr>
                  <p:nvPr/>
                </p:nvGrpSpPr>
                <p:grpSpPr bwMode="auto">
                  <a:xfrm>
                    <a:off x="1676400" y="2588429"/>
                    <a:ext cx="5867400" cy="411296"/>
                    <a:chOff x="1295400" y="2588429"/>
                    <a:chExt cx="5867400" cy="411296"/>
                  </a:xfrm>
                </p:grpSpPr>
                <p:grpSp>
                  <p:nvGrpSpPr>
                    <p:cNvPr id="130" name="Group 14"/>
                    <p:cNvGrpSpPr>
                      <a:grpSpLocks/>
                    </p:cNvGrpSpPr>
                    <p:nvPr/>
                  </p:nvGrpSpPr>
                  <p:grpSpPr bwMode="auto">
                    <a:xfrm>
                      <a:off x="3657600" y="2590015"/>
                      <a:ext cx="1066800" cy="398606"/>
                      <a:chOff x="3429000" y="2742415"/>
                      <a:chExt cx="1066800" cy="398606"/>
                    </a:xfrm>
                  </p:grpSpPr>
                  <p:sp>
                    <p:nvSpPr>
                      <p:cNvPr id="147" name="Rectangle 146"/>
                      <p:cNvSpPr/>
                      <p:nvPr/>
                    </p:nvSpPr>
                    <p:spPr>
                      <a:xfrm>
                        <a:off x="3429000" y="2742415"/>
                        <a:ext cx="1066800" cy="379327"/>
                      </a:xfrm>
                      <a:prstGeom prst="rect">
                        <a:avLst/>
                      </a:prstGeom>
                      <a:gradFill rotWithShape="1">
                        <a:gsLst>
                          <a:gs pos="0">
                            <a:srgbClr val="2D2DB9">
                              <a:tint val="50000"/>
                              <a:satMod val="300000"/>
                            </a:srgbClr>
                          </a:gs>
                          <a:gs pos="35000">
                            <a:srgbClr val="2D2DB9">
                              <a:tint val="37000"/>
                              <a:satMod val="300000"/>
                            </a:srgbClr>
                          </a:gs>
                          <a:gs pos="100000">
                            <a:srgbClr val="2D2DB9">
                              <a:tint val="15000"/>
                              <a:satMod val="350000"/>
                            </a:srgbClr>
                          </a:gs>
                        </a:gsLst>
                        <a:lin ang="16200000" scaled="1"/>
                      </a:gradFill>
                      <a:ln w="9525" cap="flat" cmpd="sng" algn="ctr">
                        <a:solidFill>
                          <a:srgbClr val="2D2DB9">
                            <a:shade val="95000"/>
                            <a:satMod val="105000"/>
                          </a:srgbClr>
                        </a:solidFill>
                        <a:prstDash val="solid"/>
                      </a:ln>
                      <a:effectLst>
                        <a:outerShdw blurRad="40000" dist="20000" dir="5400000" rotWithShape="0">
                          <a:srgbClr val="000000">
                            <a:alpha val="38000"/>
                          </a:srgbClr>
                        </a:outerShdw>
                      </a:effectLst>
                    </p:spPr>
                    <p:txBody>
                      <a:bodyPr anchor="ctr"/>
                      <a:lstStyle/>
                      <a:p>
                        <a:pPr algn="ctr" defTabSz="685800">
                          <a:defRPr/>
                        </a:pPr>
                        <a:endParaRPr lang="en-US" sz="1500" kern="0">
                          <a:solidFill>
                            <a:srgbClr val="000000"/>
                          </a:solidFill>
                          <a:latin typeface="Times New Roman"/>
                        </a:endParaRPr>
                      </a:p>
                    </p:txBody>
                  </p:sp>
                  <p:sp>
                    <p:nvSpPr>
                      <p:cNvPr id="148" name="TextBox 147"/>
                      <p:cNvSpPr txBox="1"/>
                      <p:nvPr/>
                    </p:nvSpPr>
                    <p:spPr>
                      <a:xfrm>
                        <a:off x="3429000" y="2742415"/>
                        <a:ext cx="1066800" cy="398606"/>
                      </a:xfrm>
                      <a:prstGeom prst="rect">
                        <a:avLst/>
                      </a:prstGeom>
                    </p:spPr>
                    <p:style>
                      <a:lnRef idx="0">
                        <a:schemeClr val="accent1"/>
                      </a:lnRef>
                      <a:fillRef idx="3">
                        <a:schemeClr val="accent1"/>
                      </a:fillRef>
                      <a:effectRef idx="3">
                        <a:schemeClr val="accent1"/>
                      </a:effectRef>
                      <a:fontRef idx="minor">
                        <a:schemeClr val="lt1"/>
                      </a:fontRef>
                    </p:style>
                    <p:txBody>
                      <a:bodyPr vert="horz" lIns="68580" tIns="34290" rIns="68580" bIns="34290" rtlCol="0" anchor="ctr">
                        <a:normAutofit/>
                      </a:bodyPr>
                      <a:lstStyle>
                        <a:defPPr>
                          <a:defRPr lang="en-US"/>
                        </a:defPPr>
                        <a:lvl1pPr indent="0" algn="ctr" defTabSz="914377">
                          <a:lnSpc>
                            <a:spcPct val="150000"/>
                          </a:lnSpc>
                          <a:spcBef>
                            <a:spcPct val="20000"/>
                          </a:spcBef>
                          <a:buFont typeface="Arial" pitchFamily="34" charset="0"/>
                          <a:buNone/>
                          <a:defRPr b="1">
                            <a:solidFill>
                              <a:schemeClr val="lt1"/>
                            </a:solidFill>
                          </a:defRPr>
                        </a:lvl1pPr>
                        <a:lvl2pPr marL="742932" indent="-285744" defTabSz="914377">
                          <a:spcBef>
                            <a:spcPct val="20000"/>
                          </a:spcBef>
                          <a:buFont typeface="Arial" pitchFamily="34" charset="0"/>
                          <a:buChar char="–"/>
                          <a:defRPr sz="2800">
                            <a:solidFill>
                              <a:schemeClr val="lt1"/>
                            </a:solidFill>
                          </a:defRPr>
                        </a:lvl2pPr>
                        <a:lvl3pPr marL="1142971" indent="-228594" defTabSz="914377">
                          <a:spcBef>
                            <a:spcPct val="20000"/>
                          </a:spcBef>
                          <a:buFont typeface="Arial" pitchFamily="34" charset="0"/>
                          <a:buChar char="•"/>
                          <a:defRPr sz="2400">
                            <a:solidFill>
                              <a:schemeClr val="lt1"/>
                            </a:solidFill>
                          </a:defRPr>
                        </a:lvl3pPr>
                        <a:lvl4pPr marL="1600160" indent="-228594" defTabSz="914377">
                          <a:spcBef>
                            <a:spcPct val="20000"/>
                          </a:spcBef>
                          <a:buFont typeface="Arial" pitchFamily="34" charset="0"/>
                          <a:buChar char="–"/>
                          <a:defRPr sz="2000">
                            <a:solidFill>
                              <a:schemeClr val="lt1"/>
                            </a:solidFill>
                          </a:defRPr>
                        </a:lvl4pPr>
                        <a:lvl5pPr marL="2057349" indent="-228594" defTabSz="914377">
                          <a:spcBef>
                            <a:spcPct val="20000"/>
                          </a:spcBef>
                          <a:buFont typeface="Arial" pitchFamily="34" charset="0"/>
                          <a:buChar char="»"/>
                          <a:defRPr sz="2000">
                            <a:solidFill>
                              <a:schemeClr val="lt1"/>
                            </a:solidFill>
                          </a:defRPr>
                        </a:lvl5pPr>
                        <a:lvl6pPr marL="2514537" indent="-228594" defTabSz="914377">
                          <a:spcBef>
                            <a:spcPct val="20000"/>
                          </a:spcBef>
                          <a:buFont typeface="Arial" pitchFamily="34" charset="0"/>
                          <a:buChar char="•"/>
                          <a:defRPr sz="2000">
                            <a:solidFill>
                              <a:schemeClr val="lt1"/>
                            </a:solidFill>
                          </a:defRPr>
                        </a:lvl6pPr>
                        <a:lvl7pPr marL="2971726" indent="-228594" defTabSz="914377">
                          <a:spcBef>
                            <a:spcPct val="20000"/>
                          </a:spcBef>
                          <a:buFont typeface="Arial" pitchFamily="34" charset="0"/>
                          <a:buChar char="•"/>
                          <a:defRPr sz="2000">
                            <a:solidFill>
                              <a:schemeClr val="lt1"/>
                            </a:solidFill>
                          </a:defRPr>
                        </a:lvl7pPr>
                        <a:lvl8pPr marL="3428914" indent="-228594" defTabSz="914377">
                          <a:spcBef>
                            <a:spcPct val="20000"/>
                          </a:spcBef>
                          <a:buFont typeface="Arial" pitchFamily="34" charset="0"/>
                          <a:buChar char="•"/>
                          <a:defRPr sz="2000">
                            <a:solidFill>
                              <a:schemeClr val="lt1"/>
                            </a:solidFill>
                          </a:defRPr>
                        </a:lvl8pPr>
                        <a:lvl9pPr marL="3886103" indent="-228594" defTabSz="914377">
                          <a:spcBef>
                            <a:spcPct val="20000"/>
                          </a:spcBef>
                          <a:buFont typeface="Arial" pitchFamily="34" charset="0"/>
                          <a:buChar char="•"/>
                          <a:defRPr sz="2000">
                            <a:solidFill>
                              <a:schemeClr val="lt1"/>
                            </a:solidFill>
                          </a:defRPr>
                        </a:lvl9pPr>
                      </a:lstStyle>
                      <a:p>
                        <a:pPr>
                          <a:lnSpc>
                            <a:spcPct val="110000"/>
                          </a:lnSpc>
                        </a:pPr>
                        <a:r>
                          <a:rPr lang="en-US" sz="1350" b="0" dirty="0"/>
                          <a:t>Actuator</a:t>
                        </a:r>
                      </a:p>
                    </p:txBody>
                  </p:sp>
                </p:grpSp>
                <p:grpSp>
                  <p:nvGrpSpPr>
                    <p:cNvPr id="131" name="Group 16"/>
                    <p:cNvGrpSpPr>
                      <a:grpSpLocks/>
                    </p:cNvGrpSpPr>
                    <p:nvPr/>
                  </p:nvGrpSpPr>
                  <p:grpSpPr bwMode="auto">
                    <a:xfrm>
                      <a:off x="6096000" y="2590015"/>
                      <a:ext cx="1066800" cy="398607"/>
                      <a:chOff x="6400800" y="2590015"/>
                      <a:chExt cx="1066800" cy="398607"/>
                    </a:xfrm>
                  </p:grpSpPr>
                  <p:sp>
                    <p:nvSpPr>
                      <p:cNvPr id="145" name="Rectangle 144"/>
                      <p:cNvSpPr/>
                      <p:nvPr/>
                    </p:nvSpPr>
                    <p:spPr>
                      <a:xfrm>
                        <a:off x="6400800" y="2590015"/>
                        <a:ext cx="1066800" cy="379327"/>
                      </a:xfrm>
                      <a:prstGeom prst="rect">
                        <a:avLst/>
                      </a:prstGeom>
                      <a:gradFill rotWithShape="1">
                        <a:gsLst>
                          <a:gs pos="0">
                            <a:srgbClr val="2D2DB9">
                              <a:tint val="50000"/>
                              <a:satMod val="300000"/>
                            </a:srgbClr>
                          </a:gs>
                          <a:gs pos="35000">
                            <a:srgbClr val="2D2DB9">
                              <a:tint val="37000"/>
                              <a:satMod val="300000"/>
                            </a:srgbClr>
                          </a:gs>
                          <a:gs pos="100000">
                            <a:srgbClr val="2D2DB9">
                              <a:tint val="15000"/>
                              <a:satMod val="350000"/>
                            </a:srgbClr>
                          </a:gs>
                        </a:gsLst>
                        <a:lin ang="16200000" scaled="1"/>
                      </a:gradFill>
                      <a:ln w="9525" cap="flat" cmpd="sng" algn="ctr">
                        <a:solidFill>
                          <a:srgbClr val="2D2DB9">
                            <a:shade val="95000"/>
                            <a:satMod val="105000"/>
                          </a:srgbClr>
                        </a:solidFill>
                        <a:prstDash val="solid"/>
                      </a:ln>
                      <a:effectLst>
                        <a:outerShdw blurRad="40000" dist="20000" dir="5400000" rotWithShape="0">
                          <a:srgbClr val="000000">
                            <a:alpha val="38000"/>
                          </a:srgbClr>
                        </a:outerShdw>
                      </a:effectLst>
                    </p:spPr>
                    <p:txBody>
                      <a:bodyPr anchor="ctr"/>
                      <a:lstStyle/>
                      <a:p>
                        <a:pPr algn="ctr" defTabSz="685800">
                          <a:defRPr/>
                        </a:pPr>
                        <a:endParaRPr lang="en-US" sz="1500" kern="0">
                          <a:solidFill>
                            <a:srgbClr val="000000"/>
                          </a:solidFill>
                          <a:latin typeface="Times New Roman"/>
                        </a:endParaRPr>
                      </a:p>
                    </p:txBody>
                  </p:sp>
                  <p:sp>
                    <p:nvSpPr>
                      <p:cNvPr id="146" name="TextBox 145"/>
                      <p:cNvSpPr txBox="1"/>
                      <p:nvPr/>
                    </p:nvSpPr>
                    <p:spPr>
                      <a:xfrm>
                        <a:off x="6400800" y="2590015"/>
                        <a:ext cx="1066800" cy="398607"/>
                      </a:xfrm>
                      <a:prstGeom prst="rect">
                        <a:avLst/>
                      </a:prstGeom>
                    </p:spPr>
                    <p:style>
                      <a:lnRef idx="0">
                        <a:schemeClr val="accent1"/>
                      </a:lnRef>
                      <a:fillRef idx="3">
                        <a:schemeClr val="accent1"/>
                      </a:fillRef>
                      <a:effectRef idx="3">
                        <a:schemeClr val="accent1"/>
                      </a:effectRef>
                      <a:fontRef idx="minor">
                        <a:schemeClr val="lt1"/>
                      </a:fontRef>
                    </p:style>
                    <p:txBody>
                      <a:bodyPr vert="horz" lIns="68580" tIns="34290" rIns="68580" bIns="34290" rtlCol="0" anchor="ctr">
                        <a:normAutofit/>
                      </a:bodyPr>
                      <a:lstStyle>
                        <a:defPPr>
                          <a:defRPr lang="en-US"/>
                        </a:defPPr>
                        <a:lvl1pPr indent="0" algn="ctr" defTabSz="914377">
                          <a:lnSpc>
                            <a:spcPct val="110000"/>
                          </a:lnSpc>
                          <a:spcBef>
                            <a:spcPct val="20000"/>
                          </a:spcBef>
                          <a:buFont typeface="Arial" pitchFamily="34" charset="0"/>
                          <a:buNone/>
                          <a:defRPr b="1"/>
                        </a:lvl1pPr>
                        <a:lvl2pPr marL="742932" indent="-285744" defTabSz="914377">
                          <a:spcBef>
                            <a:spcPct val="20000"/>
                          </a:spcBef>
                          <a:buFont typeface="Arial" pitchFamily="34" charset="0"/>
                          <a:buChar char="–"/>
                          <a:defRPr sz="2800"/>
                        </a:lvl2pPr>
                        <a:lvl3pPr marL="1142971" indent="-228594" defTabSz="914377">
                          <a:spcBef>
                            <a:spcPct val="20000"/>
                          </a:spcBef>
                          <a:buFont typeface="Arial" pitchFamily="34" charset="0"/>
                          <a:buChar char="•"/>
                          <a:defRPr sz="2400"/>
                        </a:lvl3pPr>
                        <a:lvl4pPr marL="1600160" indent="-228594" defTabSz="914377">
                          <a:spcBef>
                            <a:spcPct val="20000"/>
                          </a:spcBef>
                          <a:buFont typeface="Arial" pitchFamily="34" charset="0"/>
                          <a:buChar char="–"/>
                          <a:defRPr sz="2000"/>
                        </a:lvl4pPr>
                        <a:lvl5pPr marL="2057349" indent="-228594" defTabSz="914377">
                          <a:spcBef>
                            <a:spcPct val="20000"/>
                          </a:spcBef>
                          <a:buFont typeface="Arial" pitchFamily="34" charset="0"/>
                          <a:buChar char="»"/>
                          <a:defRPr sz="2000"/>
                        </a:lvl5pPr>
                        <a:lvl6pPr marL="2514537" indent="-228594" defTabSz="914377">
                          <a:spcBef>
                            <a:spcPct val="20000"/>
                          </a:spcBef>
                          <a:buFont typeface="Arial" pitchFamily="34" charset="0"/>
                          <a:buChar char="•"/>
                          <a:defRPr sz="2000"/>
                        </a:lvl6pPr>
                        <a:lvl7pPr marL="2971726" indent="-228594" defTabSz="914377">
                          <a:spcBef>
                            <a:spcPct val="20000"/>
                          </a:spcBef>
                          <a:buFont typeface="Arial" pitchFamily="34" charset="0"/>
                          <a:buChar char="•"/>
                          <a:defRPr sz="2000"/>
                        </a:lvl7pPr>
                        <a:lvl8pPr marL="3428914" indent="-228594" defTabSz="914377">
                          <a:spcBef>
                            <a:spcPct val="20000"/>
                          </a:spcBef>
                          <a:buFont typeface="Arial" pitchFamily="34" charset="0"/>
                          <a:buChar char="•"/>
                          <a:defRPr sz="2000"/>
                        </a:lvl8pPr>
                        <a:lvl9pPr marL="3886103" indent="-228594" defTabSz="914377">
                          <a:spcBef>
                            <a:spcPct val="20000"/>
                          </a:spcBef>
                          <a:buFont typeface="Arial" pitchFamily="34" charset="0"/>
                          <a:buChar char="•"/>
                          <a:defRPr sz="2000"/>
                        </a:lvl9pPr>
                      </a:lstStyle>
                      <a:p>
                        <a:r>
                          <a:rPr lang="en-US" sz="1350" b="0" dirty="0"/>
                          <a:t>Process</a:t>
                        </a:r>
                      </a:p>
                    </p:txBody>
                  </p:sp>
                </p:grpSp>
                <p:grpSp>
                  <p:nvGrpSpPr>
                    <p:cNvPr id="132" name="Group 18"/>
                    <p:cNvGrpSpPr>
                      <a:grpSpLocks/>
                    </p:cNvGrpSpPr>
                    <p:nvPr/>
                  </p:nvGrpSpPr>
                  <p:grpSpPr bwMode="auto">
                    <a:xfrm>
                      <a:off x="2057400" y="2590015"/>
                      <a:ext cx="1219200" cy="398606"/>
                      <a:chOff x="3657600" y="3504415"/>
                      <a:chExt cx="1219200" cy="398606"/>
                    </a:xfrm>
                  </p:grpSpPr>
                  <p:sp>
                    <p:nvSpPr>
                      <p:cNvPr id="143" name="Rectangle 142"/>
                      <p:cNvSpPr/>
                      <p:nvPr/>
                    </p:nvSpPr>
                    <p:spPr>
                      <a:xfrm>
                        <a:off x="3657600" y="3504415"/>
                        <a:ext cx="1219200" cy="379327"/>
                      </a:xfrm>
                      <a:prstGeom prst="rect">
                        <a:avLst/>
                      </a:prstGeom>
                      <a:gradFill rotWithShape="1">
                        <a:gsLst>
                          <a:gs pos="0">
                            <a:srgbClr val="2D2DB9">
                              <a:tint val="50000"/>
                              <a:satMod val="300000"/>
                            </a:srgbClr>
                          </a:gs>
                          <a:gs pos="35000">
                            <a:srgbClr val="2D2DB9">
                              <a:tint val="37000"/>
                              <a:satMod val="300000"/>
                            </a:srgbClr>
                          </a:gs>
                          <a:gs pos="100000">
                            <a:srgbClr val="2D2DB9">
                              <a:tint val="15000"/>
                              <a:satMod val="350000"/>
                            </a:srgbClr>
                          </a:gs>
                        </a:gsLst>
                        <a:lin ang="16200000" scaled="1"/>
                      </a:gradFill>
                      <a:ln w="9525" cap="flat" cmpd="sng" algn="ctr">
                        <a:solidFill>
                          <a:srgbClr val="2D2DB9">
                            <a:shade val="95000"/>
                            <a:satMod val="105000"/>
                          </a:srgbClr>
                        </a:solidFill>
                        <a:prstDash val="solid"/>
                      </a:ln>
                      <a:effectLst>
                        <a:outerShdw blurRad="40000" dist="20000" dir="5400000" rotWithShape="0">
                          <a:srgbClr val="000000">
                            <a:alpha val="38000"/>
                          </a:srgbClr>
                        </a:outerShdw>
                      </a:effectLst>
                    </p:spPr>
                    <p:txBody>
                      <a:bodyPr anchor="ctr"/>
                      <a:lstStyle/>
                      <a:p>
                        <a:pPr algn="ctr" defTabSz="685800">
                          <a:defRPr/>
                        </a:pPr>
                        <a:endParaRPr lang="en-US" sz="1500" kern="0">
                          <a:solidFill>
                            <a:srgbClr val="000000"/>
                          </a:solidFill>
                          <a:latin typeface="Times New Roman"/>
                        </a:endParaRPr>
                      </a:p>
                    </p:txBody>
                  </p:sp>
                  <p:sp>
                    <p:nvSpPr>
                      <p:cNvPr id="144" name="TextBox 143"/>
                      <p:cNvSpPr txBox="1"/>
                      <p:nvPr/>
                    </p:nvSpPr>
                    <p:spPr>
                      <a:xfrm>
                        <a:off x="3657600" y="3504415"/>
                        <a:ext cx="1219200" cy="398606"/>
                      </a:xfrm>
                      <a:prstGeom prst="rect">
                        <a:avLst/>
                      </a:prstGeom>
                    </p:spPr>
                    <p:style>
                      <a:lnRef idx="0">
                        <a:schemeClr val="accent1"/>
                      </a:lnRef>
                      <a:fillRef idx="3">
                        <a:schemeClr val="accent1"/>
                      </a:fillRef>
                      <a:effectRef idx="3">
                        <a:schemeClr val="accent1"/>
                      </a:effectRef>
                      <a:fontRef idx="minor">
                        <a:schemeClr val="lt1"/>
                      </a:fontRef>
                    </p:style>
                    <p:txBody>
                      <a:bodyPr vert="horz" lIns="68580" tIns="34290" rIns="68580" bIns="34290" rtlCol="0" anchor="ctr">
                        <a:normAutofit/>
                      </a:bodyPr>
                      <a:lstStyle>
                        <a:defPPr>
                          <a:defRPr lang="en-US"/>
                        </a:defPPr>
                        <a:lvl1pPr indent="0" algn="ctr" defTabSz="914377">
                          <a:lnSpc>
                            <a:spcPct val="110000"/>
                          </a:lnSpc>
                          <a:spcBef>
                            <a:spcPct val="20000"/>
                          </a:spcBef>
                          <a:buFont typeface="Arial" pitchFamily="34" charset="0"/>
                          <a:buNone/>
                          <a:defRPr b="1"/>
                        </a:lvl1pPr>
                        <a:lvl2pPr marL="742932" indent="-285744" defTabSz="914377">
                          <a:spcBef>
                            <a:spcPct val="20000"/>
                          </a:spcBef>
                          <a:buFont typeface="Arial" pitchFamily="34" charset="0"/>
                          <a:buChar char="–"/>
                          <a:defRPr sz="2800"/>
                        </a:lvl2pPr>
                        <a:lvl3pPr marL="1142971" indent="-228594" defTabSz="914377">
                          <a:spcBef>
                            <a:spcPct val="20000"/>
                          </a:spcBef>
                          <a:buFont typeface="Arial" pitchFamily="34" charset="0"/>
                          <a:buChar char="•"/>
                          <a:defRPr sz="2400"/>
                        </a:lvl3pPr>
                        <a:lvl4pPr marL="1600160" indent="-228594" defTabSz="914377">
                          <a:spcBef>
                            <a:spcPct val="20000"/>
                          </a:spcBef>
                          <a:buFont typeface="Arial" pitchFamily="34" charset="0"/>
                          <a:buChar char="–"/>
                          <a:defRPr sz="2000"/>
                        </a:lvl4pPr>
                        <a:lvl5pPr marL="2057349" indent="-228594" defTabSz="914377">
                          <a:spcBef>
                            <a:spcPct val="20000"/>
                          </a:spcBef>
                          <a:buFont typeface="Arial" pitchFamily="34" charset="0"/>
                          <a:buChar char="»"/>
                          <a:defRPr sz="2000"/>
                        </a:lvl5pPr>
                        <a:lvl6pPr marL="2514537" indent="-228594" defTabSz="914377">
                          <a:spcBef>
                            <a:spcPct val="20000"/>
                          </a:spcBef>
                          <a:buFont typeface="Arial" pitchFamily="34" charset="0"/>
                          <a:buChar char="•"/>
                          <a:defRPr sz="2000"/>
                        </a:lvl6pPr>
                        <a:lvl7pPr marL="2971726" indent="-228594" defTabSz="914377">
                          <a:spcBef>
                            <a:spcPct val="20000"/>
                          </a:spcBef>
                          <a:buFont typeface="Arial" pitchFamily="34" charset="0"/>
                          <a:buChar char="•"/>
                          <a:defRPr sz="2000"/>
                        </a:lvl7pPr>
                        <a:lvl8pPr marL="3428914" indent="-228594" defTabSz="914377">
                          <a:spcBef>
                            <a:spcPct val="20000"/>
                          </a:spcBef>
                          <a:buFont typeface="Arial" pitchFamily="34" charset="0"/>
                          <a:buChar char="•"/>
                          <a:defRPr sz="2000"/>
                        </a:lvl8pPr>
                        <a:lvl9pPr marL="3886103" indent="-228594" defTabSz="914377">
                          <a:spcBef>
                            <a:spcPct val="20000"/>
                          </a:spcBef>
                          <a:buFont typeface="Arial" pitchFamily="34" charset="0"/>
                          <a:buChar char="•"/>
                          <a:defRPr sz="2000"/>
                        </a:lvl9pPr>
                      </a:lstStyle>
                      <a:p>
                        <a:r>
                          <a:rPr lang="en-US" sz="1350" b="0" dirty="0"/>
                          <a:t>Controller</a:t>
                        </a:r>
                      </a:p>
                    </p:txBody>
                  </p:sp>
                </p:grpSp>
                <p:grpSp>
                  <p:nvGrpSpPr>
                    <p:cNvPr id="133" name="Group 9"/>
                    <p:cNvGrpSpPr>
                      <a:grpSpLocks/>
                    </p:cNvGrpSpPr>
                    <p:nvPr/>
                  </p:nvGrpSpPr>
                  <p:grpSpPr bwMode="auto">
                    <a:xfrm>
                      <a:off x="5410200" y="2588429"/>
                      <a:ext cx="381000" cy="403565"/>
                      <a:chOff x="5410200" y="2588429"/>
                      <a:chExt cx="381000" cy="403565"/>
                    </a:xfrm>
                  </p:grpSpPr>
                  <p:sp>
                    <p:nvSpPr>
                      <p:cNvPr id="141" name="Oval 140"/>
                      <p:cNvSpPr/>
                      <p:nvPr/>
                    </p:nvSpPr>
                    <p:spPr>
                      <a:xfrm>
                        <a:off x="5410200" y="2588429"/>
                        <a:ext cx="381000" cy="382501"/>
                      </a:xfrm>
                      <a:prstGeom prst="ellipse">
                        <a:avLst/>
                      </a:prstGeom>
                      <a:ln/>
                    </p:spPr>
                    <p:style>
                      <a:lnRef idx="0">
                        <a:schemeClr val="accent3"/>
                      </a:lnRef>
                      <a:fillRef idx="3">
                        <a:schemeClr val="accent3"/>
                      </a:fillRef>
                      <a:effectRef idx="3">
                        <a:schemeClr val="accent3"/>
                      </a:effectRef>
                      <a:fontRef idx="minor">
                        <a:schemeClr val="lt1"/>
                      </a:fontRef>
                    </p:style>
                    <p:txBody>
                      <a:bodyPr anchor="ctr"/>
                      <a:lstStyle/>
                      <a:p>
                        <a:pPr algn="ctr" defTabSz="685800">
                          <a:defRPr/>
                        </a:pPr>
                        <a:endParaRPr lang="en-US" sz="1500" kern="0">
                          <a:solidFill>
                            <a:srgbClr val="FFFFFF"/>
                          </a:solidFill>
                          <a:latin typeface="Times New Roman"/>
                        </a:endParaRPr>
                      </a:p>
                    </p:txBody>
                  </p:sp>
                  <p:sp>
                    <p:nvSpPr>
                      <p:cNvPr id="142" name="TextBox 7"/>
                      <p:cNvSpPr txBox="1">
                        <a:spLocks noChangeArrowheads="1"/>
                      </p:cNvSpPr>
                      <p:nvPr/>
                    </p:nvSpPr>
                    <p:spPr bwMode="auto">
                      <a:xfrm>
                        <a:off x="5452035" y="2596136"/>
                        <a:ext cx="304800" cy="395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defTabSz="685800" eaLnBrk="1" fontAlgn="base" hangingPunct="1">
                          <a:spcBef>
                            <a:spcPct val="0"/>
                          </a:spcBef>
                          <a:spcAft>
                            <a:spcPct val="0"/>
                          </a:spcAft>
                          <a:defRPr/>
                        </a:pPr>
                        <a:r>
                          <a:rPr lang="en-US" altLang="en-US" sz="1650" kern="0" dirty="0">
                            <a:solidFill>
                              <a:srgbClr val="000000"/>
                            </a:solidFill>
                            <a:latin typeface="Franklin Gothic Book" panose="020B0503020102020204" pitchFamily="34" charset="0"/>
                          </a:rPr>
                          <a:t>+</a:t>
                        </a:r>
                      </a:p>
                    </p:txBody>
                  </p:sp>
                </p:grpSp>
                <p:grpSp>
                  <p:nvGrpSpPr>
                    <p:cNvPr id="134" name="Group 10"/>
                    <p:cNvGrpSpPr>
                      <a:grpSpLocks/>
                    </p:cNvGrpSpPr>
                    <p:nvPr/>
                  </p:nvGrpSpPr>
                  <p:grpSpPr bwMode="auto">
                    <a:xfrm>
                      <a:off x="1295400" y="2590015"/>
                      <a:ext cx="381000" cy="409710"/>
                      <a:chOff x="4876800" y="2585550"/>
                      <a:chExt cx="381000" cy="409710"/>
                    </a:xfrm>
                  </p:grpSpPr>
                  <p:sp>
                    <p:nvSpPr>
                      <p:cNvPr id="139" name="Oval 138"/>
                      <p:cNvSpPr/>
                      <p:nvPr/>
                    </p:nvSpPr>
                    <p:spPr>
                      <a:xfrm>
                        <a:off x="4876800" y="2585550"/>
                        <a:ext cx="381000" cy="382502"/>
                      </a:xfrm>
                      <a:prstGeom prst="ellipse">
                        <a:avLst/>
                      </a:prstGeom>
                      <a:ln/>
                    </p:spPr>
                    <p:style>
                      <a:lnRef idx="0">
                        <a:schemeClr val="accent3"/>
                      </a:lnRef>
                      <a:fillRef idx="3">
                        <a:schemeClr val="accent3"/>
                      </a:fillRef>
                      <a:effectRef idx="3">
                        <a:schemeClr val="accent3"/>
                      </a:effectRef>
                      <a:fontRef idx="minor">
                        <a:schemeClr val="lt1"/>
                      </a:fontRef>
                    </p:style>
                    <p:txBody>
                      <a:bodyPr anchor="ctr"/>
                      <a:lstStyle/>
                      <a:p>
                        <a:pPr algn="ctr" defTabSz="685800">
                          <a:defRPr/>
                        </a:pPr>
                        <a:endParaRPr lang="en-US" sz="1500" kern="0">
                          <a:solidFill>
                            <a:srgbClr val="FFFFFF"/>
                          </a:solidFill>
                          <a:latin typeface="Times New Roman"/>
                        </a:endParaRPr>
                      </a:p>
                    </p:txBody>
                  </p:sp>
                  <p:sp>
                    <p:nvSpPr>
                      <p:cNvPr id="140" name="TextBox 12"/>
                      <p:cNvSpPr txBox="1">
                        <a:spLocks noChangeArrowheads="1"/>
                      </p:cNvSpPr>
                      <p:nvPr/>
                    </p:nvSpPr>
                    <p:spPr bwMode="auto">
                      <a:xfrm>
                        <a:off x="4911942" y="2599402"/>
                        <a:ext cx="304800" cy="395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defTabSz="685800" eaLnBrk="1" fontAlgn="base" hangingPunct="1">
                          <a:spcBef>
                            <a:spcPct val="0"/>
                          </a:spcBef>
                          <a:spcAft>
                            <a:spcPct val="0"/>
                          </a:spcAft>
                          <a:defRPr/>
                        </a:pPr>
                        <a:r>
                          <a:rPr lang="en-US" altLang="en-US" sz="1650" kern="0" dirty="0">
                            <a:solidFill>
                              <a:srgbClr val="000000"/>
                            </a:solidFill>
                            <a:latin typeface="Franklin Gothic Book" panose="020B0503020102020204" pitchFamily="34" charset="0"/>
                          </a:rPr>
                          <a:t>+</a:t>
                        </a:r>
                      </a:p>
                    </p:txBody>
                  </p:sp>
                </p:grpSp>
                <p:cxnSp>
                  <p:nvCxnSpPr>
                    <p:cNvPr id="135" name="Straight Arrow Connector 134"/>
                    <p:cNvCxnSpPr/>
                    <p:nvPr/>
                  </p:nvCxnSpPr>
                  <p:spPr>
                    <a:xfrm>
                      <a:off x="3276600" y="2818564"/>
                      <a:ext cx="381000" cy="1588"/>
                    </a:xfrm>
                    <a:prstGeom prst="straightConnector1">
                      <a:avLst/>
                    </a:prstGeom>
                    <a:noFill/>
                    <a:ln w="28575" cap="flat" cmpd="sng" algn="ctr">
                      <a:solidFill>
                        <a:srgbClr val="000000"/>
                      </a:solidFill>
                      <a:prstDash val="solid"/>
                      <a:tailEnd type="triangle" w="lg" len="lg"/>
                    </a:ln>
                    <a:effectLst/>
                  </p:spPr>
                </p:cxnSp>
                <p:cxnSp>
                  <p:nvCxnSpPr>
                    <p:cNvPr id="136" name="Straight Arrow Connector 135"/>
                    <p:cNvCxnSpPr/>
                    <p:nvPr/>
                  </p:nvCxnSpPr>
                  <p:spPr>
                    <a:xfrm>
                      <a:off x="5791200" y="2818564"/>
                      <a:ext cx="304800" cy="1588"/>
                    </a:xfrm>
                    <a:prstGeom prst="straightConnector1">
                      <a:avLst/>
                    </a:prstGeom>
                    <a:noFill/>
                    <a:ln w="28575" cap="flat" cmpd="sng" algn="ctr">
                      <a:solidFill>
                        <a:srgbClr val="000000"/>
                      </a:solidFill>
                      <a:prstDash val="solid"/>
                      <a:tailEnd type="triangle" w="lg" len="lg"/>
                    </a:ln>
                    <a:effectLst/>
                  </p:spPr>
                </p:cxnSp>
                <p:cxnSp>
                  <p:nvCxnSpPr>
                    <p:cNvPr id="137" name="Straight Arrow Connector 136"/>
                    <p:cNvCxnSpPr/>
                    <p:nvPr/>
                  </p:nvCxnSpPr>
                  <p:spPr>
                    <a:xfrm>
                      <a:off x="4724400" y="2818564"/>
                      <a:ext cx="685800" cy="1588"/>
                    </a:xfrm>
                    <a:prstGeom prst="straightConnector1">
                      <a:avLst/>
                    </a:prstGeom>
                    <a:noFill/>
                    <a:ln w="28575" cap="flat" cmpd="sng" algn="ctr">
                      <a:solidFill>
                        <a:srgbClr val="000000"/>
                      </a:solidFill>
                      <a:prstDash val="solid"/>
                      <a:tailEnd type="triangle" w="lg" len="lg"/>
                    </a:ln>
                    <a:effectLst/>
                  </p:spPr>
                </p:cxnSp>
                <p:cxnSp>
                  <p:nvCxnSpPr>
                    <p:cNvPr id="138" name="Straight Arrow Connector 137"/>
                    <p:cNvCxnSpPr/>
                    <p:nvPr/>
                  </p:nvCxnSpPr>
                  <p:spPr>
                    <a:xfrm>
                      <a:off x="1676400" y="2818564"/>
                      <a:ext cx="381000" cy="1588"/>
                    </a:xfrm>
                    <a:prstGeom prst="straightConnector1">
                      <a:avLst/>
                    </a:prstGeom>
                    <a:noFill/>
                    <a:ln w="28575" cap="flat" cmpd="sng" algn="ctr">
                      <a:solidFill>
                        <a:srgbClr val="000000"/>
                      </a:solidFill>
                      <a:prstDash val="solid"/>
                      <a:tailEnd type="triangle" w="lg" len="lg"/>
                    </a:ln>
                    <a:effectLst/>
                  </p:spPr>
                </p:cxnSp>
              </p:grpSp>
              <p:cxnSp>
                <p:nvCxnSpPr>
                  <p:cNvPr id="128" name="Straight Arrow Connector 127"/>
                  <p:cNvCxnSpPr/>
                  <p:nvPr/>
                </p:nvCxnSpPr>
                <p:spPr>
                  <a:xfrm>
                    <a:off x="685800" y="2818564"/>
                    <a:ext cx="990600" cy="1588"/>
                  </a:xfrm>
                  <a:prstGeom prst="straightConnector1">
                    <a:avLst/>
                  </a:prstGeom>
                  <a:noFill/>
                  <a:ln w="28575" cap="flat" cmpd="sng" algn="ctr">
                    <a:solidFill>
                      <a:srgbClr val="000000"/>
                    </a:solidFill>
                    <a:prstDash val="solid"/>
                    <a:tailEnd type="triangle" w="lg" len="lg"/>
                  </a:ln>
                  <a:effectLst/>
                </p:spPr>
              </p:cxnSp>
              <p:cxnSp>
                <p:nvCxnSpPr>
                  <p:cNvPr id="129" name="Straight Arrow Connector 128"/>
                  <p:cNvCxnSpPr/>
                  <p:nvPr/>
                </p:nvCxnSpPr>
                <p:spPr>
                  <a:xfrm>
                    <a:off x="7543800" y="2818564"/>
                    <a:ext cx="685800" cy="1588"/>
                  </a:xfrm>
                  <a:prstGeom prst="straightConnector1">
                    <a:avLst/>
                  </a:prstGeom>
                  <a:noFill/>
                  <a:ln w="28575" cap="flat" cmpd="sng" algn="ctr">
                    <a:solidFill>
                      <a:srgbClr val="000000"/>
                    </a:solidFill>
                    <a:prstDash val="solid"/>
                    <a:tailEnd type="triangle" w="lg" len="lg"/>
                  </a:ln>
                  <a:effectLst/>
                </p:spPr>
              </p:cxnSp>
            </p:grpSp>
            <p:sp>
              <p:nvSpPr>
                <p:cNvPr id="121" name="TextBox 31"/>
                <p:cNvSpPr txBox="1">
                  <a:spLocks noChangeArrowheads="1"/>
                </p:cNvSpPr>
                <p:nvPr/>
              </p:nvSpPr>
              <p:spPr bwMode="auto">
                <a:xfrm>
                  <a:off x="-167699" y="2497722"/>
                  <a:ext cx="2164198" cy="290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algn="ctr" defTabSz="685800" eaLnBrk="1" fontAlgn="base" hangingPunct="1">
                    <a:spcBef>
                      <a:spcPct val="0"/>
                    </a:spcBef>
                    <a:spcAft>
                      <a:spcPct val="0"/>
                    </a:spcAft>
                    <a:defRPr/>
                  </a:pPr>
                  <a:r>
                    <a:rPr lang="en-US" altLang="en-US" sz="1050" b="1" kern="0" dirty="0">
                      <a:solidFill>
                        <a:srgbClr val="000000"/>
                      </a:solidFill>
                      <a:latin typeface="+mn-lt"/>
                    </a:rPr>
                    <a:t>Set-point or Reference input</a:t>
                  </a:r>
                </a:p>
              </p:txBody>
            </p:sp>
            <p:cxnSp>
              <p:nvCxnSpPr>
                <p:cNvPr id="122" name="Straight Arrow Connector 121"/>
                <p:cNvCxnSpPr/>
                <p:nvPr/>
              </p:nvCxnSpPr>
              <p:spPr>
                <a:xfrm rot="5400000" flipH="1" flipV="1">
                  <a:off x="1897989" y="3465324"/>
                  <a:ext cx="990377" cy="1588"/>
                </a:xfrm>
                <a:prstGeom prst="straightConnector1">
                  <a:avLst/>
                </a:prstGeom>
                <a:noFill/>
                <a:ln w="28575" cap="flat" cmpd="sng" algn="ctr">
                  <a:solidFill>
                    <a:srgbClr val="000000"/>
                  </a:solidFill>
                  <a:prstDash val="solid"/>
                  <a:tailEnd type="triangle" w="lg" len="lg"/>
                </a:ln>
                <a:effectLst/>
              </p:spPr>
            </p:cxnSp>
            <p:cxnSp>
              <p:nvCxnSpPr>
                <p:cNvPr id="123" name="Straight Connector 122"/>
                <p:cNvCxnSpPr/>
                <p:nvPr/>
              </p:nvCxnSpPr>
              <p:spPr>
                <a:xfrm>
                  <a:off x="2379449" y="3961306"/>
                  <a:ext cx="2268752" cy="1588"/>
                </a:xfrm>
                <a:prstGeom prst="line">
                  <a:avLst/>
                </a:prstGeom>
                <a:noFill/>
                <a:ln w="28575" cap="flat" cmpd="sng" algn="ctr">
                  <a:solidFill>
                    <a:srgbClr val="000000"/>
                  </a:solidFill>
                  <a:prstDash val="solid"/>
                </a:ln>
                <a:effectLst/>
              </p:spPr>
            </p:cxnSp>
            <p:cxnSp>
              <p:nvCxnSpPr>
                <p:cNvPr id="124" name="Straight Connector 123"/>
                <p:cNvCxnSpPr/>
                <p:nvPr/>
              </p:nvCxnSpPr>
              <p:spPr>
                <a:xfrm>
                  <a:off x="5715000" y="3961306"/>
                  <a:ext cx="2514600" cy="1588"/>
                </a:xfrm>
                <a:prstGeom prst="line">
                  <a:avLst/>
                </a:prstGeom>
                <a:noFill/>
                <a:ln w="28575" cap="flat" cmpd="sng" algn="ctr">
                  <a:solidFill>
                    <a:srgbClr val="000000"/>
                  </a:solidFill>
                  <a:prstDash val="solid"/>
                  <a:headEnd type="triangle" w="lg" len="lg"/>
                </a:ln>
                <a:effectLst/>
              </p:spPr>
            </p:cxnSp>
            <p:cxnSp>
              <p:nvCxnSpPr>
                <p:cNvPr id="125" name="Straight Arrow Connector 124"/>
                <p:cNvCxnSpPr/>
                <p:nvPr/>
              </p:nvCxnSpPr>
              <p:spPr>
                <a:xfrm rot="5400000" flipH="1" flipV="1">
                  <a:off x="7659023" y="3389141"/>
                  <a:ext cx="1142742" cy="1588"/>
                </a:xfrm>
                <a:prstGeom prst="straightConnector1">
                  <a:avLst/>
                </a:prstGeom>
                <a:noFill/>
                <a:ln w="28575" cap="flat" cmpd="sng" algn="ctr">
                  <a:solidFill>
                    <a:srgbClr val="000000"/>
                  </a:solidFill>
                  <a:prstDash val="solid"/>
                  <a:tailEnd type="none" w="lg" len="lg"/>
                </a:ln>
                <a:effectLst/>
              </p:spPr>
            </p:cxnSp>
            <p:sp>
              <p:nvSpPr>
                <p:cNvPr id="126" name="TextBox 47"/>
                <p:cNvSpPr txBox="1">
                  <a:spLocks noChangeArrowheads="1"/>
                </p:cNvSpPr>
                <p:nvPr/>
              </p:nvSpPr>
              <p:spPr bwMode="auto">
                <a:xfrm>
                  <a:off x="8381999" y="2454382"/>
                  <a:ext cx="1164333" cy="290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algn="ctr" defTabSz="685800" eaLnBrk="1" fontAlgn="base" hangingPunct="1">
                    <a:spcBef>
                      <a:spcPct val="0"/>
                    </a:spcBef>
                    <a:spcAft>
                      <a:spcPct val="0"/>
                    </a:spcAft>
                    <a:defRPr/>
                  </a:pPr>
                  <a:r>
                    <a:rPr lang="en-US" altLang="en-US" sz="1050" b="1" kern="0" dirty="0">
                      <a:solidFill>
                        <a:srgbClr val="000000"/>
                      </a:solidFill>
                      <a:latin typeface="+mn-lt"/>
                    </a:rPr>
                    <a:t>Actual Output</a:t>
                  </a:r>
                </a:p>
              </p:txBody>
            </p:sp>
          </p:grpSp>
          <p:sp>
            <p:nvSpPr>
              <p:cNvPr id="110" name="TextBox 109"/>
              <p:cNvSpPr txBox="1">
                <a:spLocks noChangeArrowheads="1"/>
              </p:cNvSpPr>
              <p:nvPr/>
            </p:nvSpPr>
            <p:spPr bwMode="auto">
              <a:xfrm>
                <a:off x="2322512" y="2526511"/>
                <a:ext cx="685800" cy="290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algn="ctr" defTabSz="685800" eaLnBrk="1" fontAlgn="base" hangingPunct="1">
                  <a:spcBef>
                    <a:spcPct val="0"/>
                  </a:spcBef>
                  <a:spcAft>
                    <a:spcPct val="0"/>
                  </a:spcAft>
                  <a:defRPr/>
                </a:pPr>
                <a:r>
                  <a:rPr lang="en-US" altLang="en-US" sz="1050" b="1" kern="0" dirty="0">
                    <a:solidFill>
                      <a:srgbClr val="000000"/>
                    </a:solidFill>
                    <a:latin typeface="+mn-lt"/>
                  </a:rPr>
                  <a:t>Error</a:t>
                </a:r>
              </a:p>
            </p:txBody>
          </p:sp>
          <p:sp>
            <p:nvSpPr>
              <p:cNvPr id="111" name="TextBox 110"/>
              <p:cNvSpPr txBox="1">
                <a:spLocks noChangeArrowheads="1"/>
              </p:cNvSpPr>
              <p:nvPr/>
            </p:nvSpPr>
            <p:spPr bwMode="auto">
              <a:xfrm>
                <a:off x="3770313" y="2332801"/>
                <a:ext cx="990600" cy="4750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algn="ctr" defTabSz="685800" eaLnBrk="1" fontAlgn="base" hangingPunct="1">
                  <a:spcBef>
                    <a:spcPct val="0"/>
                  </a:spcBef>
                  <a:spcAft>
                    <a:spcPct val="0"/>
                  </a:spcAft>
                  <a:defRPr/>
                </a:pPr>
                <a:r>
                  <a:rPr lang="en-US" altLang="en-US" sz="1050" b="1" kern="0" dirty="0">
                    <a:solidFill>
                      <a:srgbClr val="000000"/>
                    </a:solidFill>
                    <a:latin typeface="+mn-lt"/>
                  </a:rPr>
                  <a:t>Controlled Signal</a:t>
                </a:r>
              </a:p>
            </p:txBody>
          </p:sp>
          <p:sp>
            <p:nvSpPr>
              <p:cNvPr id="112" name="TextBox 68"/>
              <p:cNvSpPr txBox="1">
                <a:spLocks noChangeArrowheads="1"/>
              </p:cNvSpPr>
              <p:nvPr/>
            </p:nvSpPr>
            <p:spPr bwMode="auto">
              <a:xfrm>
                <a:off x="5745206" y="1749439"/>
                <a:ext cx="1371601" cy="290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algn="ctr" defTabSz="685800" eaLnBrk="1" fontAlgn="base" hangingPunct="1">
                  <a:spcBef>
                    <a:spcPct val="0"/>
                  </a:spcBef>
                  <a:spcAft>
                    <a:spcPct val="0"/>
                  </a:spcAft>
                  <a:defRPr/>
                </a:pPr>
                <a:r>
                  <a:rPr lang="en-US" altLang="en-US" sz="1050" b="1" kern="0" dirty="0">
                    <a:solidFill>
                      <a:srgbClr val="000000"/>
                    </a:solidFill>
                    <a:latin typeface="+mn-lt"/>
                  </a:rPr>
                  <a:t>Disturbance</a:t>
                </a:r>
              </a:p>
            </p:txBody>
          </p:sp>
          <p:sp>
            <p:nvSpPr>
              <p:cNvPr id="113" name="TextBox 69"/>
              <p:cNvSpPr txBox="1">
                <a:spLocks noChangeArrowheads="1"/>
              </p:cNvSpPr>
              <p:nvPr/>
            </p:nvSpPr>
            <p:spPr bwMode="auto">
              <a:xfrm>
                <a:off x="5211115" y="2386205"/>
                <a:ext cx="1143000" cy="4750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algn="ctr" defTabSz="685800" eaLnBrk="1" fontAlgn="base" hangingPunct="1">
                  <a:spcBef>
                    <a:spcPct val="0"/>
                  </a:spcBef>
                  <a:spcAft>
                    <a:spcPct val="0"/>
                  </a:spcAft>
                  <a:defRPr/>
                </a:pPr>
                <a:r>
                  <a:rPr lang="en-US" altLang="en-US" sz="1050" b="1" kern="0" dirty="0">
                    <a:solidFill>
                      <a:srgbClr val="000000"/>
                    </a:solidFill>
                    <a:latin typeface="+mn-lt"/>
                  </a:rPr>
                  <a:t>Manipulated Variable</a:t>
                </a:r>
              </a:p>
            </p:txBody>
          </p:sp>
          <p:cxnSp>
            <p:nvCxnSpPr>
              <p:cNvPr id="114" name="Straight Arrow Connector 113"/>
              <p:cNvCxnSpPr/>
              <p:nvPr/>
            </p:nvCxnSpPr>
            <p:spPr>
              <a:xfrm rot="5400000">
                <a:off x="2284499" y="3199649"/>
                <a:ext cx="763416" cy="1587"/>
              </a:xfrm>
              <a:prstGeom prst="straightConnector1">
                <a:avLst/>
              </a:prstGeom>
              <a:noFill/>
              <a:ln w="9525" cap="flat" cmpd="sng" algn="ctr">
                <a:solidFill>
                  <a:srgbClr val="000000"/>
                </a:solidFill>
                <a:prstDash val="solid"/>
                <a:tailEnd type="arrow"/>
              </a:ln>
              <a:effectLst/>
            </p:spPr>
          </p:cxnSp>
          <p:cxnSp>
            <p:nvCxnSpPr>
              <p:cNvPr id="115" name="Straight Arrow Connector 114"/>
              <p:cNvCxnSpPr/>
              <p:nvPr/>
            </p:nvCxnSpPr>
            <p:spPr>
              <a:xfrm rot="5400000">
                <a:off x="3884699" y="3199649"/>
                <a:ext cx="763416" cy="1587"/>
              </a:xfrm>
              <a:prstGeom prst="straightConnector1">
                <a:avLst/>
              </a:prstGeom>
              <a:noFill/>
              <a:ln w="9525" cap="flat" cmpd="sng" algn="ctr">
                <a:solidFill>
                  <a:srgbClr val="000000"/>
                </a:solidFill>
                <a:prstDash val="solid"/>
                <a:tailEnd type="arrow"/>
              </a:ln>
              <a:effectLst/>
            </p:spPr>
          </p:cxnSp>
          <p:cxnSp>
            <p:nvCxnSpPr>
              <p:cNvPr id="116" name="Straight Arrow Connector 115"/>
              <p:cNvCxnSpPr/>
              <p:nvPr/>
            </p:nvCxnSpPr>
            <p:spPr>
              <a:xfrm rot="5400000">
                <a:off x="5408699" y="3199649"/>
                <a:ext cx="763416" cy="1587"/>
              </a:xfrm>
              <a:prstGeom prst="straightConnector1">
                <a:avLst/>
              </a:prstGeom>
              <a:noFill/>
              <a:ln w="9525" cap="flat" cmpd="sng" algn="ctr">
                <a:solidFill>
                  <a:srgbClr val="000000"/>
                </a:solidFill>
                <a:prstDash val="solid"/>
                <a:tailEnd type="arrow"/>
              </a:ln>
              <a:effectLst/>
            </p:spPr>
          </p:cxnSp>
          <p:cxnSp>
            <p:nvCxnSpPr>
              <p:cNvPr id="117" name="Straight Arrow Connector 116"/>
              <p:cNvCxnSpPr>
                <a:stCxn id="142" idx="0"/>
              </p:cNvCxnSpPr>
              <p:nvPr/>
            </p:nvCxnSpPr>
            <p:spPr>
              <a:xfrm flipV="1">
                <a:off x="6442635" y="2066709"/>
                <a:ext cx="1585" cy="1291426"/>
              </a:xfrm>
              <a:prstGeom prst="straightConnector1">
                <a:avLst/>
              </a:prstGeom>
              <a:noFill/>
              <a:ln w="28575" cap="flat" cmpd="sng" algn="ctr">
                <a:solidFill>
                  <a:srgbClr val="000000"/>
                </a:solidFill>
                <a:prstDash val="solid"/>
                <a:headEnd type="triangle" w="lg" len="lg"/>
                <a:tailEnd type="none" w="lg" len="lg"/>
              </a:ln>
              <a:effectLst/>
            </p:spPr>
          </p:cxnSp>
          <p:sp>
            <p:nvSpPr>
              <p:cNvPr id="118" name="TextBox 83"/>
              <p:cNvSpPr txBox="1">
                <a:spLocks noChangeArrowheads="1"/>
              </p:cNvSpPr>
              <p:nvPr/>
            </p:nvSpPr>
            <p:spPr bwMode="auto">
              <a:xfrm>
                <a:off x="2324100" y="4740543"/>
                <a:ext cx="1905000" cy="290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defTabSz="685800" eaLnBrk="1" fontAlgn="base" hangingPunct="1">
                  <a:spcBef>
                    <a:spcPct val="0"/>
                  </a:spcBef>
                  <a:spcAft>
                    <a:spcPct val="0"/>
                  </a:spcAft>
                  <a:defRPr/>
                </a:pPr>
                <a:r>
                  <a:rPr lang="en-US" altLang="en-US" sz="1050" b="1" kern="0" dirty="0">
                    <a:solidFill>
                      <a:srgbClr val="000000"/>
                    </a:solidFill>
                    <a:latin typeface="+mn-lt"/>
                  </a:rPr>
                  <a:t>Feedback Signal</a:t>
                </a:r>
              </a:p>
            </p:txBody>
          </p:sp>
        </p:grpSp>
        <p:sp>
          <p:nvSpPr>
            <p:cNvPr id="105" name="TextBox 86"/>
            <p:cNvSpPr txBox="1">
              <a:spLocks noChangeArrowheads="1"/>
            </p:cNvSpPr>
            <p:nvPr/>
          </p:nvSpPr>
          <p:spPr bwMode="auto">
            <a:xfrm>
              <a:off x="1981200" y="3242846"/>
              <a:ext cx="304800" cy="316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defTabSz="685800" eaLnBrk="1" fontAlgn="base" hangingPunct="1">
                <a:spcBef>
                  <a:spcPct val="0"/>
                </a:spcBef>
                <a:spcAft>
                  <a:spcPct val="0"/>
                </a:spcAft>
                <a:defRPr/>
              </a:pPr>
              <a:r>
                <a:rPr lang="en-US" altLang="en-US" sz="1200" kern="0">
                  <a:solidFill>
                    <a:srgbClr val="000000"/>
                  </a:solidFill>
                  <a:latin typeface="Franklin Gothic Book" panose="020B0503020102020204" pitchFamily="34" charset="0"/>
                </a:rPr>
                <a:t>+</a:t>
              </a:r>
            </a:p>
          </p:txBody>
        </p:sp>
        <p:sp>
          <p:nvSpPr>
            <p:cNvPr id="106" name="TextBox 87"/>
            <p:cNvSpPr txBox="1">
              <a:spLocks noChangeArrowheads="1"/>
            </p:cNvSpPr>
            <p:nvPr/>
          </p:nvSpPr>
          <p:spPr bwMode="auto">
            <a:xfrm>
              <a:off x="2133601" y="3657600"/>
              <a:ext cx="304800" cy="316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defTabSz="685800" eaLnBrk="1" fontAlgn="base" hangingPunct="1">
                <a:spcBef>
                  <a:spcPct val="0"/>
                </a:spcBef>
                <a:spcAft>
                  <a:spcPct val="0"/>
                </a:spcAft>
                <a:defRPr/>
              </a:pPr>
              <a:r>
                <a:rPr lang="en-US" altLang="en-US" sz="1200" kern="0">
                  <a:solidFill>
                    <a:srgbClr val="000000"/>
                  </a:solidFill>
                  <a:latin typeface="Franklin Gothic Book" panose="020B0503020102020204" pitchFamily="34" charset="0"/>
                </a:rPr>
                <a:t>-</a:t>
              </a:r>
            </a:p>
          </p:txBody>
        </p:sp>
        <p:sp>
          <p:nvSpPr>
            <p:cNvPr id="107" name="TextBox 88"/>
            <p:cNvSpPr txBox="1">
              <a:spLocks noChangeArrowheads="1"/>
            </p:cNvSpPr>
            <p:nvPr/>
          </p:nvSpPr>
          <p:spPr bwMode="auto">
            <a:xfrm>
              <a:off x="6096000" y="3242846"/>
              <a:ext cx="304800" cy="316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defTabSz="685800" eaLnBrk="1" fontAlgn="base" hangingPunct="1">
                <a:spcBef>
                  <a:spcPct val="0"/>
                </a:spcBef>
                <a:spcAft>
                  <a:spcPct val="0"/>
                </a:spcAft>
                <a:defRPr/>
              </a:pPr>
              <a:r>
                <a:rPr lang="en-US" altLang="en-US" sz="1200" kern="0">
                  <a:solidFill>
                    <a:srgbClr val="000000"/>
                  </a:solidFill>
                  <a:latin typeface="Franklin Gothic Book" panose="020B0503020102020204" pitchFamily="34" charset="0"/>
                </a:rPr>
                <a:t>+</a:t>
              </a:r>
            </a:p>
          </p:txBody>
        </p:sp>
        <p:sp>
          <p:nvSpPr>
            <p:cNvPr id="108" name="TextBox 89"/>
            <p:cNvSpPr txBox="1">
              <a:spLocks noChangeArrowheads="1"/>
            </p:cNvSpPr>
            <p:nvPr/>
          </p:nvSpPr>
          <p:spPr bwMode="auto">
            <a:xfrm>
              <a:off x="6172200" y="3090446"/>
              <a:ext cx="304800" cy="316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Times New Roman" panose="02020603050405020304" pitchFamily="18" charset="0"/>
                </a:defRPr>
              </a:lvl1pPr>
              <a:lvl2pPr marL="742950" indent="-285750" eaLnBrk="0" hangingPunct="0">
                <a:defRPr sz="2000">
                  <a:solidFill>
                    <a:schemeClr val="tx1"/>
                  </a:solidFill>
                  <a:latin typeface="Times New Roman" panose="02020603050405020304" pitchFamily="18" charset="0"/>
                </a:defRPr>
              </a:lvl2pPr>
              <a:lvl3pPr marL="1143000" indent="-228600" eaLnBrk="0" hangingPunct="0">
                <a:defRPr sz="2000">
                  <a:solidFill>
                    <a:schemeClr val="tx1"/>
                  </a:solidFill>
                  <a:latin typeface="Times New Roman" panose="02020603050405020304" pitchFamily="18" charset="0"/>
                </a:defRPr>
              </a:lvl3pPr>
              <a:lvl4pPr marL="1600200" indent="-228600" eaLnBrk="0" hangingPunct="0">
                <a:defRPr sz="2000">
                  <a:solidFill>
                    <a:schemeClr val="tx1"/>
                  </a:solidFill>
                  <a:latin typeface="Times New Roman" panose="02020603050405020304" pitchFamily="18" charset="0"/>
                </a:defRPr>
              </a:lvl4pPr>
              <a:lvl5pPr marL="2057400" indent="-228600" eaLnBrk="0" hangingPunct="0">
                <a:defRPr sz="20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defRPr>
              </a:lvl9pPr>
            </a:lstStyle>
            <a:p>
              <a:pPr defTabSz="685800" eaLnBrk="1" fontAlgn="base" hangingPunct="1">
                <a:spcBef>
                  <a:spcPct val="0"/>
                </a:spcBef>
                <a:spcAft>
                  <a:spcPct val="0"/>
                </a:spcAft>
                <a:defRPr/>
              </a:pPr>
              <a:r>
                <a:rPr lang="en-US" altLang="en-US" sz="1200" kern="0">
                  <a:solidFill>
                    <a:srgbClr val="000000"/>
                  </a:solidFill>
                  <a:latin typeface="Franklin Gothic Book" panose="020B0503020102020204" pitchFamily="34" charset="0"/>
                </a:rPr>
                <a:t>+</a:t>
              </a:r>
            </a:p>
          </p:txBody>
        </p:sp>
      </p:grpSp>
    </p:spTree>
    <p:extLst>
      <p:ext uri="{BB962C8B-B14F-4D97-AF65-F5344CB8AC3E}">
        <p14:creationId xmlns:p14="http://schemas.microsoft.com/office/powerpoint/2010/main" val="2325700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099"/>
                                        </p:tgtEl>
                                        <p:attrNameLst>
                                          <p:attrName>style.visibility</p:attrName>
                                        </p:attrNameLst>
                                      </p:cBhvr>
                                      <p:to>
                                        <p:strVal val="visible"/>
                                      </p:to>
                                    </p:set>
                                    <p:animEffect transition="in" filter="fade">
                                      <p:cBhvr>
                                        <p:cTn id="7" dur="500"/>
                                        <p:tgtEl>
                                          <p:spTgt spid="4099"/>
                                        </p:tgtEl>
                                      </p:cBhvr>
                                    </p:animEffect>
                                  </p:childTnLst>
                                </p:cTn>
                              </p:par>
                              <p:par>
                                <p:cTn id="8" presetID="10" presetClass="entr" presetSubtype="0" fill="hold" nodeType="withEffect">
                                  <p:stCondLst>
                                    <p:cond delay="0"/>
                                  </p:stCondLst>
                                  <p:childTnLst>
                                    <p:set>
                                      <p:cBhvr>
                                        <p:cTn id="9" dur="1" fill="hold">
                                          <p:stCondLst>
                                            <p:cond delay="0"/>
                                          </p:stCondLst>
                                        </p:cTn>
                                        <p:tgtEl>
                                          <p:spTgt spid="102"/>
                                        </p:tgtEl>
                                        <p:attrNameLst>
                                          <p:attrName>style.visibility</p:attrName>
                                        </p:attrNameLst>
                                      </p:cBhvr>
                                      <p:to>
                                        <p:strVal val="visible"/>
                                      </p:to>
                                    </p:set>
                                    <p:animEffect transition="in" filter="fade">
                                      <p:cBhvr>
                                        <p:cTn id="10" dur="500"/>
                                        <p:tgtEl>
                                          <p:spTgt spid="10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8">
                                            <p:bg/>
                                          </p:spTgt>
                                        </p:tgtEl>
                                        <p:attrNameLst>
                                          <p:attrName>style.visibility</p:attrName>
                                        </p:attrNameLst>
                                      </p:cBhvr>
                                      <p:to>
                                        <p:strVal val="visible"/>
                                      </p:to>
                                    </p:set>
                                    <p:animEffect transition="in" filter="fade">
                                      <p:cBhvr>
                                        <p:cTn id="13" dur="500"/>
                                        <p:tgtEl>
                                          <p:spTgt spid="98">
                                            <p:bg/>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8">
                                            <p:txEl>
                                              <p:pRg st="0" end="0"/>
                                            </p:txEl>
                                          </p:spTgt>
                                        </p:tgtEl>
                                        <p:attrNameLst>
                                          <p:attrName>style.visibility</p:attrName>
                                        </p:attrNameLst>
                                      </p:cBhvr>
                                      <p:to>
                                        <p:strVal val="visible"/>
                                      </p:to>
                                    </p:set>
                                    <p:animEffect transition="in" filter="fade">
                                      <p:cBhvr>
                                        <p:cTn id="16" dur="500"/>
                                        <p:tgtEl>
                                          <p:spTgt spid="98">
                                            <p:txEl>
                                              <p:pRg st="0" end="0"/>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5122"/>
                                        </p:tgtEl>
                                        <p:attrNameLst>
                                          <p:attrName>style.visibility</p:attrName>
                                        </p:attrNameLst>
                                      </p:cBhvr>
                                      <p:to>
                                        <p:strVal val="visible"/>
                                      </p:to>
                                    </p:set>
                                    <p:animEffect transition="in" filter="fade">
                                      <p:cBhvr>
                                        <p:cTn id="19" dur="500"/>
                                        <p:tgtEl>
                                          <p:spTgt spid="5122"/>
                                        </p:tgtEl>
                                      </p:cBhvr>
                                    </p:animEffect>
                                  </p:childTnLst>
                                </p:cTn>
                              </p:par>
                              <p:par>
                                <p:cTn id="20" presetID="10" presetClass="entr" presetSubtype="0" fill="hold" nodeType="withEffect">
                                  <p:stCondLst>
                                    <p:cond delay="0"/>
                                  </p:stCondLst>
                                  <p:childTnLst>
                                    <p:set>
                                      <p:cBhvr>
                                        <p:cTn id="21" dur="1" fill="hold">
                                          <p:stCondLst>
                                            <p:cond delay="0"/>
                                          </p:stCondLst>
                                        </p:cTn>
                                        <p:tgtEl>
                                          <p:spTgt spid="5123"/>
                                        </p:tgtEl>
                                        <p:attrNameLst>
                                          <p:attrName>style.visibility</p:attrName>
                                        </p:attrNameLst>
                                      </p:cBhvr>
                                      <p:to>
                                        <p:strVal val="visible"/>
                                      </p:to>
                                    </p:set>
                                    <p:animEffect transition="in" filter="fade">
                                      <p:cBhvr>
                                        <p:cTn id="22" dur="500"/>
                                        <p:tgtEl>
                                          <p:spTgt spid="5123"/>
                                        </p:tgtEl>
                                      </p:cBhvr>
                                    </p:animEffect>
                                  </p:childTnLst>
                                </p:cTn>
                              </p:par>
                              <p:par>
                                <p:cTn id="23" presetID="10" presetClass="entr" presetSubtype="0" fill="hold" nodeType="withEffect">
                                  <p:stCondLst>
                                    <p:cond delay="0"/>
                                  </p:stCondLst>
                                  <p:childTnLst>
                                    <p:set>
                                      <p:cBhvr>
                                        <p:cTn id="24" dur="1" fill="hold">
                                          <p:stCondLst>
                                            <p:cond delay="0"/>
                                          </p:stCondLst>
                                        </p:cTn>
                                        <p:tgtEl>
                                          <p:spTgt spid="5124"/>
                                        </p:tgtEl>
                                        <p:attrNameLst>
                                          <p:attrName>style.visibility</p:attrName>
                                        </p:attrNameLst>
                                      </p:cBhvr>
                                      <p:to>
                                        <p:strVal val="visible"/>
                                      </p:to>
                                    </p:set>
                                    <p:animEffect transition="in" filter="fade">
                                      <p:cBhvr>
                                        <p:cTn id="25" dur="500"/>
                                        <p:tgtEl>
                                          <p:spTgt spid="5124"/>
                                        </p:tgtEl>
                                      </p:cBhvr>
                                    </p:animEffect>
                                  </p:childTnLst>
                                </p:cTn>
                              </p:par>
                              <p:par>
                                <p:cTn id="26" presetID="10" presetClass="entr" presetSubtype="0" fill="hold" nodeType="withEffect">
                                  <p:stCondLst>
                                    <p:cond delay="0"/>
                                  </p:stCondLst>
                                  <p:childTnLst>
                                    <p:set>
                                      <p:cBhvr>
                                        <p:cTn id="27" dur="1" fill="hold">
                                          <p:stCondLst>
                                            <p:cond delay="0"/>
                                          </p:stCondLst>
                                        </p:cTn>
                                        <p:tgtEl>
                                          <p:spTgt spid="103"/>
                                        </p:tgtEl>
                                        <p:attrNameLst>
                                          <p:attrName>style.visibility</p:attrName>
                                        </p:attrNameLst>
                                      </p:cBhvr>
                                      <p:to>
                                        <p:strVal val="visible"/>
                                      </p:to>
                                    </p:set>
                                    <p:animEffect transition="in" filter="fade">
                                      <p:cBhvr>
                                        <p:cTn id="28" dur="5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 grpId="0" build="p"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4757053" y="2047956"/>
            <a:ext cx="3933202" cy="1505115"/>
          </a:xfrm>
          <a:prstGeom prst="rect">
            <a:avLst/>
          </a:prstGeom>
        </p:spPr>
      </p:pic>
      <p:pic>
        <p:nvPicPr>
          <p:cNvPr id="8" name="Picture 7"/>
          <p:cNvPicPr>
            <a:picLocks noChangeAspect="1"/>
          </p:cNvPicPr>
          <p:nvPr/>
        </p:nvPicPr>
        <p:blipFill>
          <a:blip r:embed="rId4"/>
          <a:stretch>
            <a:fillRect/>
          </a:stretch>
        </p:blipFill>
        <p:spPr>
          <a:xfrm>
            <a:off x="651841" y="2022875"/>
            <a:ext cx="4026419" cy="1547685"/>
          </a:xfrm>
          <a:prstGeom prst="rect">
            <a:avLst/>
          </a:prstGeom>
        </p:spPr>
      </p:pic>
      <p:sp>
        <p:nvSpPr>
          <p:cNvPr id="9" name="TextBox 8"/>
          <p:cNvSpPr txBox="1"/>
          <p:nvPr/>
        </p:nvSpPr>
        <p:spPr>
          <a:xfrm>
            <a:off x="6134911" y="1764111"/>
            <a:ext cx="1070934" cy="323165"/>
          </a:xfrm>
          <a:prstGeom prst="rect">
            <a:avLst/>
          </a:prstGeom>
          <a:noFill/>
        </p:spPr>
        <p:txBody>
          <a:bodyPr wrap="none" rtlCol="0">
            <a:spAutoFit/>
          </a:bodyPr>
          <a:lstStyle/>
          <a:p>
            <a:r>
              <a:rPr lang="en-CA" sz="1500" b="1" dirty="0">
                <a:solidFill>
                  <a:srgbClr val="5B9BD5">
                    <a:lumMod val="75000"/>
                  </a:srgbClr>
                </a:solidFill>
                <a:latin typeface="Calibri Light" panose="020F0302020204030204"/>
                <a:ea typeface="+mj-ea"/>
                <a:cs typeface="+mj-cs"/>
              </a:rPr>
              <a:t>AEROSPACE</a:t>
            </a:r>
          </a:p>
        </p:txBody>
      </p:sp>
      <p:sp>
        <p:nvSpPr>
          <p:cNvPr id="10" name="TextBox 9"/>
          <p:cNvSpPr txBox="1"/>
          <p:nvPr/>
        </p:nvSpPr>
        <p:spPr>
          <a:xfrm>
            <a:off x="1909259" y="1747874"/>
            <a:ext cx="1671611" cy="323165"/>
          </a:xfrm>
          <a:prstGeom prst="rect">
            <a:avLst/>
          </a:prstGeom>
          <a:noFill/>
        </p:spPr>
        <p:txBody>
          <a:bodyPr wrap="none" rtlCol="0">
            <a:spAutoFit/>
          </a:bodyPr>
          <a:lstStyle>
            <a:defPPr>
              <a:defRPr lang="en-US"/>
            </a:defPPr>
            <a:lvl1pPr>
              <a:defRPr sz="2800" b="1">
                <a:solidFill>
                  <a:srgbClr val="5B9BD5">
                    <a:lumMod val="75000"/>
                  </a:srgbClr>
                </a:solidFill>
                <a:latin typeface="Calibri Light" panose="020F0302020204030204"/>
                <a:ea typeface="+mj-ea"/>
                <a:cs typeface="+mj-cs"/>
              </a:defRPr>
            </a:lvl1pPr>
          </a:lstStyle>
          <a:p>
            <a:r>
              <a:rPr lang="en-CA" sz="1500" dirty="0"/>
              <a:t>PROCESS INDUSTRY</a:t>
            </a:r>
          </a:p>
        </p:txBody>
      </p:sp>
      <p:sp>
        <p:nvSpPr>
          <p:cNvPr id="12" name="Slide Number Placeholder 11"/>
          <p:cNvSpPr>
            <a:spLocks noGrp="1"/>
          </p:cNvSpPr>
          <p:nvPr>
            <p:ph type="sldNum" sz="quarter" idx="12"/>
          </p:nvPr>
        </p:nvSpPr>
        <p:spPr/>
        <p:txBody>
          <a:bodyPr/>
          <a:lstStyle/>
          <a:p>
            <a:fld id="{B6F15528-21DE-4FAA-801E-634DDDAF4B2B}" type="slidenum">
              <a:rPr lang="en-US" smtClean="0">
                <a:solidFill>
                  <a:prstClr val="black">
                    <a:tint val="75000"/>
                  </a:prstClr>
                </a:solidFill>
              </a:rPr>
              <a:pPr/>
              <a:t>5</a:t>
            </a:fld>
            <a:endParaRPr lang="en-US">
              <a:solidFill>
                <a:prstClr val="black">
                  <a:tint val="75000"/>
                </a:prstClr>
              </a:solidFill>
            </a:endParaRPr>
          </a:p>
        </p:txBody>
      </p:sp>
      <p:pic>
        <p:nvPicPr>
          <p:cNvPr id="2050" name="Picture 2" descr="E:\Faculty Positions Interview Materials\Teaching Seminar Presentation\Google-Self-Driving-Concept-pictures-1.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51593" y="4082306"/>
            <a:ext cx="2025584" cy="1436751"/>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p:cNvSpPr txBox="1"/>
          <p:nvPr/>
        </p:nvSpPr>
        <p:spPr>
          <a:xfrm>
            <a:off x="1439182" y="3755133"/>
            <a:ext cx="2793201" cy="323165"/>
          </a:xfrm>
          <a:prstGeom prst="rect">
            <a:avLst/>
          </a:prstGeom>
          <a:noFill/>
        </p:spPr>
        <p:txBody>
          <a:bodyPr wrap="none" rtlCol="0">
            <a:spAutoFit/>
          </a:bodyPr>
          <a:lstStyle>
            <a:defPPr>
              <a:defRPr lang="en-US"/>
            </a:defPPr>
            <a:lvl1pPr>
              <a:defRPr sz="2800" b="1">
                <a:solidFill>
                  <a:srgbClr val="5B9BD5">
                    <a:lumMod val="75000"/>
                  </a:srgbClr>
                </a:solidFill>
                <a:latin typeface="Calibri Light" panose="020F0302020204030204"/>
                <a:ea typeface="+mj-ea"/>
                <a:cs typeface="+mj-cs"/>
              </a:defRPr>
            </a:lvl1pPr>
          </a:lstStyle>
          <a:p>
            <a:r>
              <a:rPr lang="en-CA" sz="1500" dirty="0"/>
              <a:t>AUTONOMOUS ROBOTS/VEHICLES</a:t>
            </a:r>
          </a:p>
        </p:txBody>
      </p:sp>
      <p:pic>
        <p:nvPicPr>
          <p:cNvPr id="2052" name="Picture 4" descr="E:\Faculty Positions Interview Materials\Teaching Seminar Presentation\Mip_White_3.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950676" y="4100076"/>
            <a:ext cx="1437752" cy="1437752"/>
          </a:xfrm>
          <a:prstGeom prst="rect">
            <a:avLst/>
          </a:prstGeom>
          <a:noFill/>
          <a:extLst>
            <a:ext uri="{909E8E84-426E-40DD-AFC4-6F175D3DCCD1}">
              <a14:hiddenFill xmlns:a14="http://schemas.microsoft.com/office/drawing/2010/main">
                <a:solidFill>
                  <a:srgbClr val="FFFFFF"/>
                </a:solidFill>
              </a14:hiddenFill>
            </a:ext>
          </a:extLst>
        </p:spPr>
      </p:pic>
      <p:pic>
        <p:nvPicPr>
          <p:cNvPr id="2053" name="Picture 5" descr="E:\Faculty Positions Interview Materials\Teaching Seminar Presentation\fiat500e-schematic1.jp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666612" y="4064536"/>
            <a:ext cx="2109563" cy="1473292"/>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p:cNvSpPr txBox="1"/>
          <p:nvPr/>
        </p:nvSpPr>
        <p:spPr>
          <a:xfrm>
            <a:off x="5644271" y="3764454"/>
            <a:ext cx="2011320" cy="323165"/>
          </a:xfrm>
          <a:prstGeom prst="rect">
            <a:avLst/>
          </a:prstGeom>
          <a:noFill/>
        </p:spPr>
        <p:txBody>
          <a:bodyPr wrap="none" rtlCol="0">
            <a:spAutoFit/>
          </a:bodyPr>
          <a:lstStyle>
            <a:defPPr>
              <a:defRPr lang="en-US"/>
            </a:defPPr>
            <a:lvl1pPr>
              <a:defRPr sz="2800" b="1">
                <a:solidFill>
                  <a:srgbClr val="5B9BD5">
                    <a:lumMod val="75000"/>
                  </a:srgbClr>
                </a:solidFill>
                <a:latin typeface="Calibri Light" panose="020F0302020204030204"/>
                <a:ea typeface="+mj-ea"/>
                <a:cs typeface="+mj-cs"/>
              </a:defRPr>
            </a:lvl1pPr>
          </a:lstStyle>
          <a:p>
            <a:r>
              <a:rPr lang="en-CA" sz="1500" dirty="0"/>
              <a:t>VEHICLES/POWERTRAIN</a:t>
            </a:r>
          </a:p>
        </p:txBody>
      </p:sp>
      <p:pic>
        <p:nvPicPr>
          <p:cNvPr id="2054" name="Picture 6"/>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23654" y="4050852"/>
            <a:ext cx="1966601" cy="14658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9" name="Title 1"/>
          <p:cNvSpPr txBox="1">
            <a:spLocks/>
          </p:cNvSpPr>
          <p:nvPr/>
        </p:nvSpPr>
        <p:spPr>
          <a:xfrm>
            <a:off x="971550" y="1028703"/>
            <a:ext cx="7623216" cy="994172"/>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pPr>
              <a:defRPr/>
            </a:pPr>
            <a:r>
              <a:rPr lang="en-CA" sz="2100" dirty="0">
                <a:solidFill>
                  <a:srgbClr val="5B9BD5">
                    <a:lumMod val="75000"/>
                  </a:srgbClr>
                </a:solidFill>
                <a:latin typeface="Calibri Light" panose="020F0302020204030204"/>
              </a:rPr>
              <a:t>INTRODUCTION TO CONTROL SYSTEMS: </a:t>
            </a:r>
            <a:r>
              <a:rPr lang="en-CA" sz="2100" dirty="0">
                <a:solidFill>
                  <a:srgbClr val="FF0000"/>
                </a:solidFill>
                <a:latin typeface="Calibri Light" panose="020F0302020204030204"/>
              </a:rPr>
              <a:t>APPLICATIONS</a:t>
            </a:r>
          </a:p>
        </p:txBody>
      </p:sp>
      <p:sp>
        <p:nvSpPr>
          <p:cNvPr id="16" name="Rounded Rectangle 15"/>
          <p:cNvSpPr/>
          <p:nvPr/>
        </p:nvSpPr>
        <p:spPr>
          <a:xfrm>
            <a:off x="4561927" y="3781942"/>
            <a:ext cx="4201958" cy="1842575"/>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350"/>
          </a:p>
        </p:txBody>
      </p:sp>
    </p:spTree>
    <p:extLst>
      <p:ext uri="{BB962C8B-B14F-4D97-AF65-F5344CB8AC3E}">
        <p14:creationId xmlns:p14="http://schemas.microsoft.com/office/powerpoint/2010/main" val="2183067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nodeType="withEffect">
                                  <p:stCondLst>
                                    <p:cond delay="0"/>
                                  </p:stCondLst>
                                  <p:childTnLst>
                                    <p:set>
                                      <p:cBhvr>
                                        <p:cTn id="18" dur="1" fill="hold">
                                          <p:stCondLst>
                                            <p:cond delay="0"/>
                                          </p:stCondLst>
                                        </p:cTn>
                                        <p:tgtEl>
                                          <p:spTgt spid="2050"/>
                                        </p:tgtEl>
                                        <p:attrNameLst>
                                          <p:attrName>style.visibility</p:attrName>
                                        </p:attrNameLst>
                                      </p:cBhvr>
                                      <p:to>
                                        <p:strVal val="visible"/>
                                      </p:to>
                                    </p:set>
                                    <p:animEffect transition="in" filter="fade">
                                      <p:cBhvr>
                                        <p:cTn id="19" dur="500"/>
                                        <p:tgtEl>
                                          <p:spTgt spid="205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par>
                                <p:cTn id="23" presetID="10" presetClass="entr" presetSubtype="0" fill="hold" nodeType="withEffect">
                                  <p:stCondLst>
                                    <p:cond delay="0"/>
                                  </p:stCondLst>
                                  <p:childTnLst>
                                    <p:set>
                                      <p:cBhvr>
                                        <p:cTn id="24" dur="1" fill="hold">
                                          <p:stCondLst>
                                            <p:cond delay="0"/>
                                          </p:stCondLst>
                                        </p:cTn>
                                        <p:tgtEl>
                                          <p:spTgt spid="2052"/>
                                        </p:tgtEl>
                                        <p:attrNameLst>
                                          <p:attrName>style.visibility</p:attrName>
                                        </p:attrNameLst>
                                      </p:cBhvr>
                                      <p:to>
                                        <p:strVal val="visible"/>
                                      </p:to>
                                    </p:set>
                                    <p:animEffect transition="in" filter="fade">
                                      <p:cBhvr>
                                        <p:cTn id="25" dur="500"/>
                                        <p:tgtEl>
                                          <p:spTgt spid="2052"/>
                                        </p:tgtEl>
                                      </p:cBhvr>
                                    </p:animEffect>
                                  </p:childTnLst>
                                </p:cTn>
                              </p:par>
                              <p:par>
                                <p:cTn id="26" presetID="10" presetClass="entr" presetSubtype="0" fill="hold" nodeType="withEffect">
                                  <p:stCondLst>
                                    <p:cond delay="0"/>
                                  </p:stCondLst>
                                  <p:childTnLst>
                                    <p:set>
                                      <p:cBhvr>
                                        <p:cTn id="27" dur="1" fill="hold">
                                          <p:stCondLst>
                                            <p:cond delay="0"/>
                                          </p:stCondLst>
                                        </p:cTn>
                                        <p:tgtEl>
                                          <p:spTgt spid="2053"/>
                                        </p:tgtEl>
                                        <p:attrNameLst>
                                          <p:attrName>style.visibility</p:attrName>
                                        </p:attrNameLst>
                                      </p:cBhvr>
                                      <p:to>
                                        <p:strVal val="visible"/>
                                      </p:to>
                                    </p:set>
                                    <p:animEffect transition="in" filter="fade">
                                      <p:cBhvr>
                                        <p:cTn id="28" dur="500"/>
                                        <p:tgtEl>
                                          <p:spTgt spid="2053"/>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par>
                                <p:cTn id="32" presetID="10" presetClass="entr" presetSubtype="0" fill="hold" nodeType="withEffect">
                                  <p:stCondLst>
                                    <p:cond delay="0"/>
                                  </p:stCondLst>
                                  <p:childTnLst>
                                    <p:set>
                                      <p:cBhvr>
                                        <p:cTn id="33" dur="1" fill="hold">
                                          <p:stCondLst>
                                            <p:cond delay="0"/>
                                          </p:stCondLst>
                                        </p:cTn>
                                        <p:tgtEl>
                                          <p:spTgt spid="2054"/>
                                        </p:tgtEl>
                                        <p:attrNameLst>
                                          <p:attrName>style.visibility</p:attrName>
                                        </p:attrNameLst>
                                      </p:cBhvr>
                                      <p:to>
                                        <p:strVal val="visible"/>
                                      </p:to>
                                    </p:set>
                                    <p:animEffect transition="in" filter="fade">
                                      <p:cBhvr>
                                        <p:cTn id="34" dur="500"/>
                                        <p:tgtEl>
                                          <p:spTgt spid="2054"/>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3" grpId="0"/>
      <p:bldP spid="17" grpId="0"/>
      <p:bldP spid="1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6</a:t>
            </a:fld>
            <a:endParaRPr lang="en-US">
              <a:solidFill>
                <a:prstClr val="black">
                  <a:tint val="75000"/>
                </a:prstClr>
              </a:solidFill>
            </a:endParaRPr>
          </a:p>
        </p:txBody>
      </p:sp>
      <p:pic>
        <p:nvPicPr>
          <p:cNvPr id="9" name="Picture 8"/>
          <p:cNvPicPr>
            <a:picLocks noChangeAspect="1"/>
          </p:cNvPicPr>
          <p:nvPr/>
        </p:nvPicPr>
        <p:blipFill>
          <a:blip r:embed="rId3"/>
          <a:stretch>
            <a:fillRect/>
          </a:stretch>
        </p:blipFill>
        <p:spPr>
          <a:xfrm>
            <a:off x="1234316" y="2107399"/>
            <a:ext cx="4719162" cy="3421889"/>
          </a:xfrm>
          <a:prstGeom prst="rect">
            <a:avLst/>
          </a:prstGeom>
        </p:spPr>
      </p:pic>
      <p:sp>
        <p:nvSpPr>
          <p:cNvPr id="7" name="Title 1"/>
          <p:cNvSpPr txBox="1">
            <a:spLocks/>
          </p:cNvSpPr>
          <p:nvPr/>
        </p:nvSpPr>
        <p:spPr>
          <a:xfrm>
            <a:off x="971550" y="1028703"/>
            <a:ext cx="7629571" cy="994172"/>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pPr>
              <a:defRPr/>
            </a:pPr>
            <a:r>
              <a:rPr lang="en-CA" sz="2100" dirty="0">
                <a:solidFill>
                  <a:srgbClr val="5B9BD5">
                    <a:lumMod val="75000"/>
                  </a:srgbClr>
                </a:solidFill>
                <a:latin typeface="Calibri Light" panose="020F0302020204030204"/>
              </a:rPr>
              <a:t>INTRODUCTION TO CONTROL SYSTEMS: </a:t>
            </a:r>
            <a:r>
              <a:rPr lang="en-CA" sz="2100" dirty="0">
                <a:solidFill>
                  <a:srgbClr val="FF0000"/>
                </a:solidFill>
                <a:latin typeface="Calibri Light" panose="020F0302020204030204"/>
              </a:rPr>
              <a:t>APPLICATIONS/VEHICLE CONTROLLERS</a:t>
            </a:r>
          </a:p>
        </p:txBody>
      </p:sp>
      <p:sp>
        <p:nvSpPr>
          <p:cNvPr id="10" name="TextBox 9"/>
          <p:cNvSpPr txBox="1"/>
          <p:nvPr/>
        </p:nvSpPr>
        <p:spPr>
          <a:xfrm>
            <a:off x="971550" y="1869064"/>
            <a:ext cx="4595040" cy="323165"/>
          </a:xfrm>
          <a:prstGeom prst="rect">
            <a:avLst/>
          </a:prstGeom>
          <a:noFill/>
        </p:spPr>
        <p:txBody>
          <a:bodyPr wrap="none" rtlCol="0">
            <a:spAutoFit/>
          </a:bodyPr>
          <a:lstStyle>
            <a:defPPr>
              <a:defRPr lang="en-US"/>
            </a:defPPr>
            <a:lvl1pPr>
              <a:defRPr sz="2800" b="1">
                <a:solidFill>
                  <a:srgbClr val="5B9BD5">
                    <a:lumMod val="75000"/>
                  </a:srgbClr>
                </a:solidFill>
                <a:latin typeface="Calibri Light" panose="020F0302020204030204"/>
                <a:ea typeface="+mj-ea"/>
                <a:cs typeface="+mj-cs"/>
              </a:defRPr>
            </a:lvl1pPr>
          </a:lstStyle>
          <a:p>
            <a:r>
              <a:rPr lang="en-CA" sz="1500" dirty="0"/>
              <a:t>WHAT CONTROL FUNCTIONS EXIST IN A TYPICAL VEHICLE?</a:t>
            </a:r>
          </a:p>
        </p:txBody>
      </p:sp>
      <p:sp>
        <p:nvSpPr>
          <p:cNvPr id="13" name="Rectangle 5"/>
          <p:cNvSpPr>
            <a:spLocks noChangeArrowheads="1"/>
          </p:cNvSpPr>
          <p:nvPr/>
        </p:nvSpPr>
        <p:spPr bwMode="auto">
          <a:xfrm>
            <a:off x="8763000" y="4739879"/>
            <a:ext cx="137122" cy="275076"/>
          </a:xfrm>
          <a:prstGeom prst="rect">
            <a:avLst/>
          </a:prstGeom>
          <a:solidFill>
            <a:schemeClr val="bg1"/>
          </a:solidFill>
          <a:ln w="12700">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7866" tIns="33338" rIns="67866" bIns="33338">
            <a:spAutoFit/>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endParaRPr lang="en-US" altLang="en-US" sz="1350" dirty="0"/>
          </a:p>
        </p:txBody>
      </p:sp>
      <p:sp>
        <p:nvSpPr>
          <p:cNvPr id="15" name="Rectangle 7"/>
          <p:cNvSpPr>
            <a:spLocks noChangeArrowheads="1"/>
          </p:cNvSpPr>
          <p:nvPr/>
        </p:nvSpPr>
        <p:spPr bwMode="auto">
          <a:xfrm>
            <a:off x="6028227" y="2632479"/>
            <a:ext cx="2572894" cy="2975816"/>
          </a:xfrm>
          <a:prstGeom prst="rect">
            <a:avLst/>
          </a:prstGeom>
          <a:solidFill>
            <a:schemeClr val="bg1"/>
          </a:solidFill>
          <a:ln w="12700">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67866" tIns="33338" rIns="67866" bIns="33338">
            <a:spAutoFit/>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marL="214313" indent="-214313">
              <a:buFont typeface="Arial" panose="020B0604020202020204" pitchFamily="34" charset="0"/>
              <a:buChar char="•"/>
            </a:pPr>
            <a:r>
              <a:rPr lang="en-US" altLang="en-US" sz="1350" b="1" dirty="0">
                <a:latin typeface="+mj-lt"/>
              </a:rPr>
              <a:t>Temperature control</a:t>
            </a:r>
          </a:p>
          <a:p>
            <a:pPr marL="214313" indent="-214313">
              <a:buFont typeface="Arial" panose="020B0604020202020204" pitchFamily="34" charset="0"/>
              <a:buChar char="•"/>
            </a:pPr>
            <a:r>
              <a:rPr lang="en-US" altLang="en-US" sz="1350" b="1" dirty="0">
                <a:latin typeface="+mj-lt"/>
              </a:rPr>
              <a:t>Cruise control</a:t>
            </a:r>
          </a:p>
          <a:p>
            <a:pPr marL="214313" indent="-214313">
              <a:buFont typeface="Arial" panose="020B0604020202020204" pitchFamily="34" charset="0"/>
              <a:buChar char="•"/>
            </a:pPr>
            <a:r>
              <a:rPr lang="en-US" altLang="en-US" sz="1350" b="1" dirty="0">
                <a:latin typeface="+mj-lt"/>
              </a:rPr>
              <a:t>EGR control</a:t>
            </a:r>
          </a:p>
          <a:p>
            <a:pPr marL="214313" indent="-214313">
              <a:buFont typeface="Arial" panose="020B0604020202020204" pitchFamily="34" charset="0"/>
              <a:buChar char="•"/>
            </a:pPr>
            <a:r>
              <a:rPr lang="en-US" altLang="en-US" sz="1350" b="1" dirty="0">
                <a:latin typeface="+mj-lt"/>
              </a:rPr>
              <a:t>Electronic fuel injection</a:t>
            </a:r>
          </a:p>
          <a:p>
            <a:pPr marL="214313" indent="-214313">
              <a:buFont typeface="Arial" panose="020B0604020202020204" pitchFamily="34" charset="0"/>
              <a:buChar char="•"/>
            </a:pPr>
            <a:r>
              <a:rPr lang="en-US" altLang="en-US" sz="1350" b="1" dirty="0">
                <a:latin typeface="+mj-lt"/>
              </a:rPr>
              <a:t>Throttle body Control</a:t>
            </a:r>
          </a:p>
          <a:p>
            <a:pPr marL="214313" indent="-214313">
              <a:buFont typeface="Arial" panose="020B0604020202020204" pitchFamily="34" charset="0"/>
              <a:buChar char="•"/>
            </a:pPr>
            <a:r>
              <a:rPr lang="en-US" altLang="en-US" sz="1350" b="1" dirty="0">
                <a:latin typeface="+mj-lt"/>
              </a:rPr>
              <a:t>Active suspension</a:t>
            </a:r>
          </a:p>
          <a:p>
            <a:pPr marL="214313" indent="-214313">
              <a:buFont typeface="Arial" panose="020B0604020202020204" pitchFamily="34" charset="0"/>
              <a:buChar char="•"/>
            </a:pPr>
            <a:r>
              <a:rPr lang="en-US" altLang="en-US" sz="1350" b="1" dirty="0">
                <a:latin typeface="+mj-lt"/>
              </a:rPr>
              <a:t>Electric power steering </a:t>
            </a:r>
          </a:p>
          <a:p>
            <a:pPr marL="214313" indent="-214313">
              <a:buFont typeface="Arial" panose="020B0604020202020204" pitchFamily="34" charset="0"/>
              <a:buChar char="•"/>
            </a:pPr>
            <a:r>
              <a:rPr lang="en-US" altLang="en-US" sz="1350" b="1" dirty="0">
                <a:latin typeface="+mj-lt"/>
              </a:rPr>
              <a:t>Anti-lock brakes</a:t>
            </a:r>
          </a:p>
          <a:p>
            <a:pPr marL="214313" indent="-214313">
              <a:buFont typeface="Arial" panose="020B0604020202020204" pitchFamily="34" charset="0"/>
              <a:buChar char="•"/>
            </a:pPr>
            <a:r>
              <a:rPr lang="en-US" altLang="en-US" sz="1350" b="1" dirty="0">
                <a:latin typeface="+mj-lt"/>
              </a:rPr>
              <a:t>Electronic ignition</a:t>
            </a:r>
          </a:p>
          <a:p>
            <a:pPr marL="214313" indent="-214313">
              <a:buFont typeface="Arial" panose="020B0604020202020204" pitchFamily="34" charset="0"/>
              <a:buChar char="•"/>
            </a:pPr>
            <a:r>
              <a:rPr lang="en-US" altLang="en-US" sz="1350" b="1" dirty="0">
                <a:latin typeface="+mj-lt"/>
              </a:rPr>
              <a:t>Air bags</a:t>
            </a:r>
          </a:p>
          <a:p>
            <a:pPr marL="214313" indent="-214313">
              <a:buFont typeface="Arial" panose="020B0604020202020204" pitchFamily="34" charset="0"/>
              <a:buChar char="•"/>
            </a:pPr>
            <a:r>
              <a:rPr lang="en-US" altLang="en-US" sz="1350" b="1" dirty="0">
                <a:latin typeface="+mj-lt"/>
              </a:rPr>
              <a:t>Electronic transmission</a:t>
            </a:r>
          </a:p>
          <a:p>
            <a:pPr marL="214313" indent="-214313">
              <a:buFont typeface="Arial" panose="020B0604020202020204" pitchFamily="34" charset="0"/>
              <a:buChar char="•"/>
            </a:pPr>
            <a:endParaRPr lang="en-US" altLang="en-US" sz="1350" b="1" dirty="0">
              <a:latin typeface="+mj-lt"/>
            </a:endParaRPr>
          </a:p>
          <a:p>
            <a:pPr marL="214313" indent="-214313">
              <a:buFont typeface="Arial" panose="020B0604020202020204" pitchFamily="34" charset="0"/>
              <a:buChar char="•"/>
            </a:pPr>
            <a:endParaRPr lang="en-US" altLang="en-US" sz="1350" b="1" dirty="0">
              <a:latin typeface="+mj-lt"/>
            </a:endParaRPr>
          </a:p>
          <a:p>
            <a:pPr marL="214313" indent="-214313">
              <a:buFont typeface="Arial" panose="020B0604020202020204" pitchFamily="34" charset="0"/>
              <a:buChar char="•"/>
            </a:pPr>
            <a:endParaRPr lang="en-US" altLang="en-US" sz="1350" b="1" dirty="0">
              <a:latin typeface="+mj-lt"/>
            </a:endParaRPr>
          </a:p>
        </p:txBody>
      </p:sp>
      <p:sp>
        <p:nvSpPr>
          <p:cNvPr id="19" name="Rectangle 11"/>
          <p:cNvSpPr>
            <a:spLocks noChangeArrowheads="1"/>
          </p:cNvSpPr>
          <p:nvPr/>
        </p:nvSpPr>
        <p:spPr bwMode="auto">
          <a:xfrm>
            <a:off x="5891113" y="4199335"/>
            <a:ext cx="137122" cy="254301"/>
          </a:xfrm>
          <a:prstGeom prst="rect">
            <a:avLst/>
          </a:prstGeom>
          <a:solidFill>
            <a:schemeClr val="bg1"/>
          </a:solidFill>
          <a:ln w="12700">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7866" tIns="33338" rIns="67866" bIns="33338">
            <a:spAutoFit/>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lgn="ctr">
              <a:lnSpc>
                <a:spcPct val="90000"/>
              </a:lnSpc>
            </a:pPr>
            <a:endParaRPr lang="en-US" altLang="en-US" sz="1350" dirty="0"/>
          </a:p>
        </p:txBody>
      </p:sp>
      <p:sp>
        <p:nvSpPr>
          <p:cNvPr id="26" name="Line 18"/>
          <p:cNvSpPr>
            <a:spLocks noChangeShapeType="1"/>
          </p:cNvSpPr>
          <p:nvPr/>
        </p:nvSpPr>
        <p:spPr bwMode="auto">
          <a:xfrm flipH="1">
            <a:off x="9747647" y="3652838"/>
            <a:ext cx="826294" cy="175022"/>
          </a:xfrm>
          <a:prstGeom prst="line">
            <a:avLst/>
          </a:prstGeom>
          <a:noFill/>
          <a:ln w="12700">
            <a:solidFill>
              <a:schemeClr val="bg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CA" sz="1350"/>
          </a:p>
        </p:txBody>
      </p:sp>
    </p:spTree>
    <p:extLst>
      <p:ext uri="{BB962C8B-B14F-4D97-AF65-F5344CB8AC3E}">
        <p14:creationId xmlns:p14="http://schemas.microsoft.com/office/powerpoint/2010/main" val="4294958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5"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2250</TotalTime>
  <Words>307</Words>
  <Application>Microsoft Office PowerPoint</Application>
  <PresentationFormat>On-screen Show (4:3)</PresentationFormat>
  <Paragraphs>106</Paragraphs>
  <Slides>6</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Calibri Light</vt:lpstr>
      <vt:lpstr>Franklin Gothic Book</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Ahmed Ryan (FCA)</dc:creator>
  <cp:lastModifiedBy>Ryan Ahmed</cp:lastModifiedBy>
  <cp:revision>258</cp:revision>
  <cp:lastPrinted>2015-02-18T03:35:51Z</cp:lastPrinted>
  <dcterms:created xsi:type="dcterms:W3CDTF">2006-08-16T00:00:00Z</dcterms:created>
  <dcterms:modified xsi:type="dcterms:W3CDTF">2018-03-24T16:03:11Z</dcterms:modified>
</cp:coreProperties>
</file>

<file path=docProps/thumbnail.jpeg>
</file>